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70" r:id="rId5"/>
    <p:sldId id="271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ED2C79-0C24-9440-BC80-F7B1DC78E9B9}" v="200" dt="2026-02-17T12:19:36.6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49"/>
    <p:restoredTop sz="94610"/>
  </p:normalViewPr>
  <p:slideViewPr>
    <p:cSldViewPr snapToGrid="0" snapToObjects="1">
      <p:cViewPr varScale="1">
        <p:scale>
          <a:sx n="272" d="100"/>
          <a:sy n="272" d="100"/>
        </p:scale>
        <p:origin x="216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c:style val="2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 (%)</c:v>
                </c:pt>
              </c:strCache>
            </c:strRef>
          </c:tx>
          <c:spPr>
            <a:solidFill>
              <a:srgbClr val="4472C4"/>
            </a:solidFill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0" i="0" u="none" strike="noStrike">
                    <a:solidFill>
                      <a:srgbClr val="1E2761"/>
                    </a:solidFill>
                    <a:latin typeface="Arial"/>
                  </a:defRPr>
                </a:pPr>
                <a:endParaRPr lang="en-B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0% Oclusión</c:v>
                </c:pt>
                <c:pt idx="1">
                  <c:v>25% Oclusión</c:v>
                </c:pt>
                <c:pt idx="2">
                  <c:v>50% Oclusión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92.83</c:v>
                </c:pt>
                <c:pt idx="1">
                  <c:v>90.75</c:v>
                </c:pt>
                <c:pt idx="2">
                  <c:v>85.5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BB-E249-A2B5-297AF3BCBEF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094734554"/>
        <c:axId val="2094734552"/>
      </c:b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2D3748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  <c:max val="100"/>
        </c:scaling>
        <c:delete val="0"/>
        <c:axPos val="l"/>
        <c:majorGridlines>
          <c:spPr>
            <a:ln w="6350" cap="flat">
              <a:solidFill>
                <a:srgbClr val="E2E8F0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2D3748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solidFill>
      <a:srgbClr val="FFFFFF"/>
    </a:solidFill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3250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5EFCD-78FE-74EE-E251-91CF37CD6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5317A4-3787-CB37-E8E8-9E64A22B0E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7848FE-A1DF-5322-9A56-4B2363FA02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21F01-87BE-8E43-3A05-D1F9F8E9D9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057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2DEFB-C3B7-D73A-196D-58D4F9B70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31D76A-7EF0-D1CD-146C-40821AF4B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FB108C-71CB-CA7C-4F50-E02CCFFDD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7C0586-3F8B-1B76-018B-1DE640EF6A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701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E27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1371600"/>
            <a:ext cx="82296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EVALUACIÓN DE MECANISMOS DE ATENCIÓN EN MODELOS ViT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457200" y="256032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800" dirty="0">
                <a:solidFill>
                  <a:srgbClr val="CADCF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Para la Identificación de Arquitectura Histórica bajo Condiciones de Visibilidad Parcial</a:t>
            </a:r>
            <a:endParaRPr lang="en-US" sz="1800" dirty="0"/>
          </a:p>
        </p:txBody>
      </p:sp>
      <p:sp>
        <p:nvSpPr>
          <p:cNvPr id="4" name="Shape 2"/>
          <p:cNvSpPr/>
          <p:nvPr/>
        </p:nvSpPr>
        <p:spPr>
          <a:xfrm>
            <a:off x="2743200" y="3291840"/>
            <a:ext cx="3657600" cy="0"/>
          </a:xfrm>
          <a:prstGeom prst="line">
            <a:avLst/>
          </a:prstGeom>
          <a:noFill/>
          <a:ln w="25400">
            <a:solidFill>
              <a:srgbClr val="4472C4"/>
            </a:solidFill>
            <a:prstDash val="solid"/>
          </a:ln>
        </p:spPr>
        <p:txBody>
          <a:bodyPr/>
          <a:lstStyle/>
          <a:p>
            <a:endParaRPr lang="en-BE"/>
          </a:p>
        </p:txBody>
      </p:sp>
      <p:sp>
        <p:nvSpPr>
          <p:cNvPr id="5" name="Text 3"/>
          <p:cNvSpPr/>
          <p:nvPr/>
        </p:nvSpPr>
        <p:spPr>
          <a:xfrm>
            <a:off x="457200" y="384048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Diego Del Río Rodríguez</a:t>
            </a:r>
            <a:endParaRPr lang="en-US" sz="1600" dirty="0"/>
          </a:p>
          <a:p>
            <a:pPr marL="0" indent="0" algn="ctr">
              <a:buNone/>
            </a:pPr>
            <a:r>
              <a:rPr lang="en-US" sz="1400" dirty="0">
                <a:solidFill>
                  <a:srgbClr val="CADCF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Master en Data Science, Big Data &amp; Business Analytics</a:t>
            </a:r>
            <a:endParaRPr lang="en-US" sz="1600" dirty="0"/>
          </a:p>
          <a:p>
            <a:pPr marL="0" indent="0" algn="ctr">
              <a:buNone/>
            </a:pPr>
            <a:r>
              <a:rPr lang="en-US" sz="1400" dirty="0">
                <a:solidFill>
                  <a:srgbClr val="CADCF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Universidad Complutense de Madrid</a:t>
            </a:r>
            <a:endParaRPr lang="en-US" sz="1600" dirty="0"/>
          </a:p>
          <a:p>
            <a:pPr marL="0" indent="0" algn="ctr">
              <a:buNone/>
            </a:pPr>
            <a:r>
              <a:rPr lang="en-US" sz="1200" dirty="0">
                <a:solidFill>
                  <a:srgbClr val="CADCF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19 Febrero 2026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8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365760"/>
            <a:ext cx="8229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200" b="1" dirty="0">
                <a:solidFill>
                  <a:srgbClr val="1E276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MAPAS DE ATENCIÓN: REUBICACIÓN DINÁMICA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457200" y="91440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4472C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MECANISMO DE COMPENSACIÓN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57200" y="1371600"/>
            <a:ext cx="8229600" cy="301752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BE"/>
          </a:p>
        </p:txBody>
      </p:sp>
      <p:sp>
        <p:nvSpPr>
          <p:cNvPr id="5" name="Text 3"/>
          <p:cNvSpPr/>
          <p:nvPr/>
        </p:nvSpPr>
        <p:spPr>
          <a:xfrm>
            <a:off x="640080" y="1554480"/>
            <a:ext cx="7863840" cy="2651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E276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Hallazgo Principal: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3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Cuando el centro del monumento es ocluido, el modelo desplaza dinámicamente sus pesos de atención hacia: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171450" indent="-171450">
              <a:buSzPct val="100000"/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Rasgos</a:t>
            </a:r>
            <a:r>
              <a:rPr lang="en-US" sz="12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morfológicos periféricos (cornisas, remates, bases)</a:t>
            </a:r>
            <a:endParaRPr lang="en-US" sz="1600" dirty="0"/>
          </a:p>
          <a:p>
            <a:pPr marL="171450" indent="-171450">
              <a:buSzPct val="100000"/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Elementos</a:t>
            </a:r>
            <a:r>
              <a:rPr lang="en-US" sz="12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estructurales laterales (torres, minaretes, arbotantes)</a:t>
            </a:r>
            <a:endParaRPr lang="en-US" sz="1600" dirty="0"/>
          </a:p>
          <a:p>
            <a:pPr marL="171450" indent="-171450">
              <a:buSzPct val="100000"/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Proporciones</a:t>
            </a:r>
            <a:r>
              <a:rPr lang="en-US" sz="12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y geometría del perfil arquitectónico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300" i="1" dirty="0">
                <a:solidFill>
                  <a:srgbClr val="4472C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Visualización mediante técnicas XAI (Explainable AI):</a:t>
            </a:r>
            <a:endParaRPr lang="en-US" sz="1600" dirty="0"/>
          </a:p>
          <a:p>
            <a:pPr marL="0" indent="0">
              <a:buNone/>
            </a:pPr>
            <a:r>
              <a:rPr lang="en-US" sz="11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Extracción de gradientes de atención de la capa 11 del encoder con interpolación bicúbica a 224×224 px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8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365760"/>
            <a:ext cx="8229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600" b="1" dirty="0">
                <a:solidFill>
                  <a:srgbClr val="1E276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ANÁLISIS DE ERRORES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457200" y="91440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4472C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PATRÓN DEL 'ATRACTOR' 187779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57200" y="1371600"/>
            <a:ext cx="4114800" cy="301752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BE"/>
          </a:p>
        </p:txBody>
      </p:sp>
      <p:sp>
        <p:nvSpPr>
          <p:cNvPr id="5" name="Text 3"/>
          <p:cNvSpPr/>
          <p:nvPr/>
        </p:nvSpPr>
        <p:spPr>
          <a:xfrm>
            <a:off x="640080" y="1554480"/>
            <a:ext cx="37490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1E276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OBSERVACIÓN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640080" y="1920240"/>
            <a:ext cx="374904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El landmark 187779 (Fortaleza Genovesa) actúa como 'atractor' bajo oclusión severa: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171450" indent="-171450">
              <a:buSzPct val="100000"/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Recibe</a:t>
            </a:r>
            <a:r>
              <a:rPr lang="en-US" sz="11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confusiones desproporcionadas de múltiples monumentos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171450" indent="-171450">
              <a:buSzPct val="100000"/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Ejemplo</a:t>
            </a:r>
            <a:r>
              <a:rPr lang="en-US" sz="11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: 42% de los errores de landmark 165596 convergen hacia 187779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171450" indent="-171450">
              <a:buSzPct val="1000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Indica características periféricas genéricas compartidas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4754880" y="1371600"/>
            <a:ext cx="3931920" cy="3017520"/>
          </a:xfrm>
          <a:prstGeom prst="rect">
            <a:avLst/>
          </a:prstGeom>
          <a:solidFill>
            <a:srgbClr val="1E2761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BE"/>
          </a:p>
        </p:txBody>
      </p:sp>
      <p:sp>
        <p:nvSpPr>
          <p:cNvPr id="8" name="Text 6"/>
          <p:cNvSpPr/>
          <p:nvPr/>
        </p:nvSpPr>
        <p:spPr>
          <a:xfrm>
            <a:off x="4937760" y="1554480"/>
            <a:ext cx="35661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IMPLICACIÓN CIENTÍFICA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4937760" y="1920240"/>
            <a:ext cx="356616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CADCF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El modelo NO adivina al azar:</a:t>
            </a:r>
            <a:endParaRPr lang="en-US" sz="1300" dirty="0"/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Las confusiones siguen patrones estructurados basados en:</a:t>
            </a:r>
            <a:endParaRPr lang="en-US" sz="1300" dirty="0"/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1100" dirty="0">
                <a:solidFill>
                  <a:srgbClr val="CADCF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Jerarquía morfológica real</a:t>
            </a:r>
            <a:endParaRPr lang="en-US" sz="1300" dirty="0"/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1100" dirty="0">
                <a:solidFill>
                  <a:srgbClr val="CADCF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Relaciones espaciales globales aprendidas</a:t>
            </a:r>
            <a:endParaRPr lang="en-US" sz="1300" dirty="0"/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1100" dirty="0">
                <a:solidFill>
                  <a:srgbClr val="CADCF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✓ Inferencias arquitectónicas coherentes</a:t>
            </a:r>
            <a:endParaRPr lang="en-US" sz="13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8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365760"/>
            <a:ext cx="8229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600" b="1" dirty="0">
                <a:solidFill>
                  <a:srgbClr val="1E276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CONCLUSIONES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1097280" y="1097280"/>
            <a:ext cx="6949440" cy="86868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BE"/>
          </a:p>
        </p:txBody>
      </p:sp>
      <p:sp>
        <p:nvSpPr>
          <p:cNvPr id="4" name="Shape 2"/>
          <p:cNvSpPr/>
          <p:nvPr/>
        </p:nvSpPr>
        <p:spPr>
          <a:xfrm>
            <a:off x="457200" y="1303020"/>
            <a:ext cx="457200" cy="457200"/>
          </a:xfrm>
          <a:prstGeom prst="ellipse">
            <a:avLst/>
          </a:prstGeom>
          <a:solidFill>
            <a:srgbClr val="4472C4"/>
          </a:solidFill>
          <a:ln/>
        </p:spPr>
        <p:txBody>
          <a:bodyPr/>
          <a:lstStyle/>
          <a:p>
            <a:endParaRPr lang="en-BE"/>
          </a:p>
        </p:txBody>
      </p:sp>
      <p:sp>
        <p:nvSpPr>
          <p:cNvPr id="5" name="Text 3"/>
          <p:cNvSpPr/>
          <p:nvPr/>
        </p:nvSpPr>
        <p:spPr>
          <a:xfrm>
            <a:off x="457200" y="130302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280160" y="1234440"/>
            <a:ext cx="6583680" cy="5943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Los mecanismos de Self-Attention global permiten robustez excepcional ante oclusión (85.5% accuracy con 50% de pérdida de información)</a:t>
            </a:r>
            <a:endParaRPr lang="en-US" sz="1300" dirty="0"/>
          </a:p>
        </p:txBody>
      </p:sp>
      <p:sp>
        <p:nvSpPr>
          <p:cNvPr id="7" name="Shape 5"/>
          <p:cNvSpPr/>
          <p:nvPr/>
        </p:nvSpPr>
        <p:spPr>
          <a:xfrm>
            <a:off x="1097280" y="2148840"/>
            <a:ext cx="6949440" cy="86868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BE"/>
          </a:p>
        </p:txBody>
      </p:sp>
      <p:sp>
        <p:nvSpPr>
          <p:cNvPr id="8" name="Shape 6"/>
          <p:cNvSpPr/>
          <p:nvPr/>
        </p:nvSpPr>
        <p:spPr>
          <a:xfrm>
            <a:off x="457200" y="2354580"/>
            <a:ext cx="457200" cy="457200"/>
          </a:xfrm>
          <a:prstGeom prst="ellipse">
            <a:avLst/>
          </a:prstGeom>
          <a:solidFill>
            <a:srgbClr val="4472C4"/>
          </a:solidFill>
          <a:ln/>
        </p:spPr>
        <p:txBody>
          <a:bodyPr/>
          <a:lstStyle/>
          <a:p>
            <a:endParaRPr lang="en-BE"/>
          </a:p>
        </p:txBody>
      </p:sp>
      <p:sp>
        <p:nvSpPr>
          <p:cNvPr id="9" name="Text 7"/>
          <p:cNvSpPr/>
          <p:nvPr/>
        </p:nvSpPr>
        <p:spPr>
          <a:xfrm>
            <a:off x="457200" y="235458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1280160" y="2286000"/>
            <a:ext cx="6583680" cy="5943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El modelo realiza reubicación dinámica de atención hacia rasgos periféricos cuando el centro es ocluido</a:t>
            </a:r>
            <a:endParaRPr lang="en-US" sz="1300" dirty="0"/>
          </a:p>
        </p:txBody>
      </p:sp>
      <p:sp>
        <p:nvSpPr>
          <p:cNvPr id="11" name="Shape 9"/>
          <p:cNvSpPr/>
          <p:nvPr/>
        </p:nvSpPr>
        <p:spPr>
          <a:xfrm>
            <a:off x="1097280" y="3200400"/>
            <a:ext cx="6949440" cy="86868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BE"/>
          </a:p>
        </p:txBody>
      </p:sp>
      <p:sp>
        <p:nvSpPr>
          <p:cNvPr id="12" name="Shape 10"/>
          <p:cNvSpPr/>
          <p:nvPr/>
        </p:nvSpPr>
        <p:spPr>
          <a:xfrm>
            <a:off x="457200" y="3406140"/>
            <a:ext cx="457200" cy="457200"/>
          </a:xfrm>
          <a:prstGeom prst="ellipse">
            <a:avLst/>
          </a:prstGeom>
          <a:solidFill>
            <a:srgbClr val="4472C4"/>
          </a:solidFill>
          <a:ln/>
        </p:spPr>
        <p:txBody>
          <a:bodyPr/>
          <a:lstStyle/>
          <a:p>
            <a:endParaRPr lang="en-BE"/>
          </a:p>
        </p:txBody>
      </p:sp>
      <p:sp>
        <p:nvSpPr>
          <p:cNvPr id="13" name="Text 11"/>
          <p:cNvSpPr/>
          <p:nvPr/>
        </p:nvSpPr>
        <p:spPr>
          <a:xfrm>
            <a:off x="457200" y="340614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1280160" y="3337560"/>
            <a:ext cx="6583680" cy="5943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Aplicabilidad directa en catalogación de patrimonio, turismo inteligente y documentación en zonas de restauración</a:t>
            </a:r>
            <a:endParaRPr lang="en-US" sz="13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8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365760"/>
            <a:ext cx="8229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200" b="1" dirty="0">
                <a:solidFill>
                  <a:srgbClr val="1E276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LÍNEAS DE INVESTIGACIÓN FUTURA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457200" y="1097280"/>
            <a:ext cx="3931920" cy="128016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BE"/>
          </a:p>
        </p:txBody>
      </p:sp>
      <p:sp>
        <p:nvSpPr>
          <p:cNvPr id="4" name="Shape 2"/>
          <p:cNvSpPr/>
          <p:nvPr/>
        </p:nvSpPr>
        <p:spPr>
          <a:xfrm>
            <a:off x="457200" y="1097280"/>
            <a:ext cx="3931920" cy="45720"/>
          </a:xfrm>
          <a:prstGeom prst="rect">
            <a:avLst/>
          </a:prstGeom>
          <a:solidFill>
            <a:srgbClr val="4472C4"/>
          </a:solidFill>
          <a:ln/>
        </p:spPr>
        <p:txBody>
          <a:bodyPr/>
          <a:lstStyle/>
          <a:p>
            <a:endParaRPr lang="en-BE"/>
          </a:p>
        </p:txBody>
      </p:sp>
      <p:sp>
        <p:nvSpPr>
          <p:cNvPr id="5" name="Text 3"/>
          <p:cNvSpPr/>
          <p:nvPr/>
        </p:nvSpPr>
        <p:spPr>
          <a:xfrm>
            <a:off x="640080" y="1234440"/>
            <a:ext cx="35661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E276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Multimodalidad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40080" y="1554480"/>
            <a:ext cx="356616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Integración de metadatos geoespaciales (GPS, orientación) para reforzar identificación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4754880" y="1097280"/>
            <a:ext cx="3931920" cy="128016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BE"/>
          </a:p>
        </p:txBody>
      </p:sp>
      <p:sp>
        <p:nvSpPr>
          <p:cNvPr id="8" name="Shape 6"/>
          <p:cNvSpPr/>
          <p:nvPr/>
        </p:nvSpPr>
        <p:spPr>
          <a:xfrm>
            <a:off x="4754880" y="1097280"/>
            <a:ext cx="3931920" cy="45720"/>
          </a:xfrm>
          <a:prstGeom prst="rect">
            <a:avLst/>
          </a:prstGeom>
          <a:solidFill>
            <a:srgbClr val="4472C4"/>
          </a:solidFill>
          <a:ln/>
        </p:spPr>
        <p:txBody>
          <a:bodyPr/>
          <a:lstStyle/>
          <a:p>
            <a:endParaRPr lang="en-BE"/>
          </a:p>
        </p:txBody>
      </p:sp>
      <p:sp>
        <p:nvSpPr>
          <p:cNvPr id="9" name="Text 7"/>
          <p:cNvSpPr/>
          <p:nvPr/>
        </p:nvSpPr>
        <p:spPr>
          <a:xfrm>
            <a:off x="4937760" y="1234440"/>
            <a:ext cx="35661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E276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Arquitecturas Jerárquicas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937760" y="1554480"/>
            <a:ext cx="356616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Evaluación de Swin Transformers para captura de detalles ornamentales finos</a:t>
            </a:r>
            <a:endParaRPr lang="en-US" sz="1200" dirty="0"/>
          </a:p>
        </p:txBody>
      </p:sp>
      <p:sp>
        <p:nvSpPr>
          <p:cNvPr id="11" name="Shape 9"/>
          <p:cNvSpPr/>
          <p:nvPr/>
        </p:nvSpPr>
        <p:spPr>
          <a:xfrm>
            <a:off x="457200" y="2560320"/>
            <a:ext cx="3931920" cy="128016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BE"/>
          </a:p>
        </p:txBody>
      </p:sp>
      <p:sp>
        <p:nvSpPr>
          <p:cNvPr id="12" name="Shape 10"/>
          <p:cNvSpPr/>
          <p:nvPr/>
        </p:nvSpPr>
        <p:spPr>
          <a:xfrm>
            <a:off x="457200" y="2560320"/>
            <a:ext cx="3931920" cy="45720"/>
          </a:xfrm>
          <a:prstGeom prst="rect">
            <a:avLst/>
          </a:prstGeom>
          <a:solidFill>
            <a:srgbClr val="4472C4"/>
          </a:solidFill>
          <a:ln/>
        </p:spPr>
        <p:txBody>
          <a:bodyPr/>
          <a:lstStyle/>
          <a:p>
            <a:endParaRPr lang="en-BE"/>
          </a:p>
        </p:txBody>
      </p:sp>
      <p:sp>
        <p:nvSpPr>
          <p:cNvPr id="13" name="Text 11"/>
          <p:cNvSpPr/>
          <p:nvPr/>
        </p:nvSpPr>
        <p:spPr>
          <a:xfrm>
            <a:off x="640080" y="2697480"/>
            <a:ext cx="35661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E276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Validación en Campo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40080" y="3017520"/>
            <a:ext cx="356616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Datasets con oclusiones naturales (vegetación, andamios, tráfico)</a:t>
            </a:r>
            <a:endParaRPr lang="en-US" sz="1200" dirty="0"/>
          </a:p>
        </p:txBody>
      </p:sp>
      <p:sp>
        <p:nvSpPr>
          <p:cNvPr id="15" name="Shape 13"/>
          <p:cNvSpPr/>
          <p:nvPr/>
        </p:nvSpPr>
        <p:spPr>
          <a:xfrm>
            <a:off x="4754880" y="2560320"/>
            <a:ext cx="3931920" cy="128016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BE"/>
          </a:p>
        </p:txBody>
      </p:sp>
      <p:sp>
        <p:nvSpPr>
          <p:cNvPr id="16" name="Shape 14"/>
          <p:cNvSpPr/>
          <p:nvPr/>
        </p:nvSpPr>
        <p:spPr>
          <a:xfrm>
            <a:off x="4754880" y="2560320"/>
            <a:ext cx="3931920" cy="45720"/>
          </a:xfrm>
          <a:prstGeom prst="rect">
            <a:avLst/>
          </a:prstGeom>
          <a:solidFill>
            <a:srgbClr val="4472C4"/>
          </a:solidFill>
          <a:ln/>
        </p:spPr>
        <p:txBody>
          <a:bodyPr/>
          <a:lstStyle/>
          <a:p>
            <a:endParaRPr lang="en-BE"/>
          </a:p>
        </p:txBody>
      </p:sp>
      <p:sp>
        <p:nvSpPr>
          <p:cNvPr id="17" name="Text 15"/>
          <p:cNvSpPr/>
          <p:nvPr/>
        </p:nvSpPr>
        <p:spPr>
          <a:xfrm>
            <a:off x="4937760" y="2697480"/>
            <a:ext cx="35661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E276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Patrimonio en Riesgo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937760" y="3017520"/>
            <a:ext cx="356616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Aplicación a documentación post-desastre e imágenes satelitales</a:t>
            </a:r>
            <a:endParaRPr lang="en-US" sz="1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E27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1645920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4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GRACIAS POR SU ATENCIÓN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2286000" y="2560320"/>
            <a:ext cx="4572000" cy="0"/>
          </a:xfrm>
          <a:prstGeom prst="line">
            <a:avLst/>
          </a:prstGeom>
          <a:noFill/>
          <a:ln w="38100">
            <a:solidFill>
              <a:srgbClr val="4472C4"/>
            </a:solidFill>
            <a:prstDash val="solid"/>
          </a:ln>
        </p:spPr>
        <p:txBody>
          <a:bodyPr/>
          <a:lstStyle/>
          <a:p>
            <a:endParaRPr lang="en-BE"/>
          </a:p>
        </p:txBody>
      </p:sp>
      <p:sp>
        <p:nvSpPr>
          <p:cNvPr id="4" name="Text 2"/>
          <p:cNvSpPr/>
          <p:nvPr/>
        </p:nvSpPr>
        <p:spPr>
          <a:xfrm>
            <a:off x="457200" y="292608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400" dirty="0">
                <a:solidFill>
                  <a:srgbClr val="CADCF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¿PREGUNTAS?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457200" y="384048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Diego Del Río Rodríguez</a:t>
            </a:r>
            <a:endParaRPr lang="en-US" sz="1400" dirty="0"/>
          </a:p>
          <a:p>
            <a:pPr marL="0" indent="0" algn="ctr">
              <a:buNone/>
            </a:pPr>
            <a:r>
              <a:rPr lang="en-US" sz="1200" dirty="0">
                <a:solidFill>
                  <a:srgbClr val="CADCF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Universidad Complutense de Madrid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365760"/>
            <a:ext cx="8229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600" b="1" dirty="0">
                <a:solidFill>
                  <a:srgbClr val="1E276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AGENDA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731520" y="1188720"/>
            <a:ext cx="7680960" cy="45720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BE"/>
          </a:p>
        </p:txBody>
      </p:sp>
      <p:sp>
        <p:nvSpPr>
          <p:cNvPr id="4" name="Text 2"/>
          <p:cNvSpPr/>
          <p:nvPr/>
        </p:nvSpPr>
        <p:spPr>
          <a:xfrm>
            <a:off x="914400" y="1188720"/>
            <a:ext cx="7315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Introducción y Motivación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731520" y="1783080"/>
            <a:ext cx="7680960" cy="45720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BE"/>
          </a:p>
        </p:txBody>
      </p:sp>
      <p:sp>
        <p:nvSpPr>
          <p:cNvPr id="6" name="Text 4"/>
          <p:cNvSpPr/>
          <p:nvPr/>
        </p:nvSpPr>
        <p:spPr>
          <a:xfrm>
            <a:off x="914400" y="1783080"/>
            <a:ext cx="7315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 Marco Teórico: Vision Transformers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31520" y="2377440"/>
            <a:ext cx="7680960" cy="45720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BE"/>
          </a:p>
        </p:txBody>
      </p:sp>
      <p:sp>
        <p:nvSpPr>
          <p:cNvPr id="8" name="Text 6"/>
          <p:cNvSpPr/>
          <p:nvPr/>
        </p:nvSpPr>
        <p:spPr>
          <a:xfrm>
            <a:off x="914400" y="2377440"/>
            <a:ext cx="7315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 Metodología Experimental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31520" y="2971800"/>
            <a:ext cx="7680960" cy="45720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BE"/>
          </a:p>
        </p:txBody>
      </p:sp>
      <p:sp>
        <p:nvSpPr>
          <p:cNvPr id="10" name="Text 8"/>
          <p:cNvSpPr/>
          <p:nvPr/>
        </p:nvSpPr>
        <p:spPr>
          <a:xfrm>
            <a:off x="914400" y="2971800"/>
            <a:ext cx="7315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4. Resultados Cuantitativos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31520" y="3566160"/>
            <a:ext cx="7680960" cy="45720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BE"/>
          </a:p>
        </p:txBody>
      </p:sp>
      <p:sp>
        <p:nvSpPr>
          <p:cNvPr id="12" name="Text 10"/>
          <p:cNvSpPr/>
          <p:nvPr/>
        </p:nvSpPr>
        <p:spPr>
          <a:xfrm>
            <a:off x="914400" y="3566160"/>
            <a:ext cx="7315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5. Análisis Cualitativo: Mapas de Atención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31520" y="4160520"/>
            <a:ext cx="7680960" cy="45720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BE"/>
          </a:p>
        </p:txBody>
      </p:sp>
      <p:sp>
        <p:nvSpPr>
          <p:cNvPr id="14" name="Text 12"/>
          <p:cNvSpPr/>
          <p:nvPr/>
        </p:nvSpPr>
        <p:spPr>
          <a:xfrm>
            <a:off x="914400" y="4160520"/>
            <a:ext cx="7315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6. Conclusiones y Trabajo Futuro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8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365760"/>
            <a:ext cx="8229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600" b="1" dirty="0">
                <a:solidFill>
                  <a:srgbClr val="1E276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INTRODUCCIÓN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457200" y="1097280"/>
            <a:ext cx="3931920" cy="347472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BE"/>
          </a:p>
        </p:txBody>
      </p:sp>
      <p:sp>
        <p:nvSpPr>
          <p:cNvPr id="4" name="Text 2"/>
          <p:cNvSpPr/>
          <p:nvPr/>
        </p:nvSpPr>
        <p:spPr>
          <a:xfrm>
            <a:off x="640080" y="128016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1E276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EL PROBLEMA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640080" y="1737360"/>
            <a:ext cx="3566160" cy="2560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3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Identificación automatizada de monumentos históricos en condiciones reales:</a:t>
            </a:r>
            <a:endParaRPr lang="en-US" sz="1300" dirty="0"/>
          </a:p>
          <a:p>
            <a:pPr marL="0" indent="0">
              <a:buNone/>
            </a:pPr>
            <a:endParaRPr lang="en-US" sz="1300" dirty="0"/>
          </a:p>
          <a:p>
            <a:pPr marL="171450" indent="-171450">
              <a:buSzPct val="100000"/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Mobiliario</a:t>
            </a:r>
            <a:r>
              <a:rPr lang="en-US" sz="12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urbano</a:t>
            </a:r>
            <a:endParaRPr lang="en-US" sz="1300" dirty="0"/>
          </a:p>
          <a:p>
            <a:pPr marL="171450" indent="-171450">
              <a:buSzPct val="100000"/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Vegetación</a:t>
            </a:r>
            <a:endParaRPr lang="en-US" sz="1300" dirty="0"/>
          </a:p>
          <a:p>
            <a:pPr marL="171450" indent="-171450">
              <a:buSzPct val="100000"/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Andamios</a:t>
            </a:r>
            <a:r>
              <a:rPr lang="en-US" sz="12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de restauración</a:t>
            </a:r>
            <a:endParaRPr lang="en-US" sz="1300" dirty="0"/>
          </a:p>
          <a:p>
            <a:pPr marL="171450" indent="-171450">
              <a:buSzPct val="100000"/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Tráfico</a:t>
            </a:r>
            <a:r>
              <a:rPr lang="en-US" sz="12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y peatones</a:t>
            </a:r>
            <a:endParaRPr lang="en-US" sz="1300" dirty="0"/>
          </a:p>
        </p:txBody>
      </p:sp>
      <p:sp>
        <p:nvSpPr>
          <p:cNvPr id="6" name="Shape 4"/>
          <p:cNvSpPr/>
          <p:nvPr/>
        </p:nvSpPr>
        <p:spPr>
          <a:xfrm>
            <a:off x="4754880" y="1097280"/>
            <a:ext cx="3931920" cy="347472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BE"/>
          </a:p>
        </p:txBody>
      </p:sp>
      <p:sp>
        <p:nvSpPr>
          <p:cNvPr id="7" name="Text 5"/>
          <p:cNvSpPr/>
          <p:nvPr/>
        </p:nvSpPr>
        <p:spPr>
          <a:xfrm>
            <a:off x="4937760" y="1280160"/>
            <a:ext cx="35661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1E276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LIMITACIONES CNN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4937760" y="1737360"/>
            <a:ext cx="3566160" cy="2560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3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Las arquitecturas convencionales procesan información de forma local:</a:t>
            </a:r>
            <a:endParaRPr lang="en-US" sz="1300" dirty="0"/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12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✗ Dependencia de campos receptivos pequeños</a:t>
            </a:r>
            <a:endParaRPr lang="en-US" sz="1300" dirty="0"/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12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✗ Pérdida de continuidad jerárquica ante oclusión central</a:t>
            </a:r>
            <a:endParaRPr lang="en-US" sz="1300" dirty="0"/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12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✗ Colapso de accuracy al perder rasgos clave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F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791BFA-8656-FC18-969D-229985927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0">
            <a:extLst>
              <a:ext uri="{FF2B5EF4-FFF2-40B4-BE49-F238E27FC236}">
                <a16:creationId xmlns:a16="http://schemas.microsoft.com/office/drawing/2014/main" id="{3718F0A3-8423-406A-5628-15B8DF1BC143}"/>
              </a:ext>
            </a:extLst>
          </p:cNvPr>
          <p:cNvSpPr/>
          <p:nvPr/>
        </p:nvSpPr>
        <p:spPr>
          <a:xfrm>
            <a:off x="457200" y="365760"/>
            <a:ext cx="8229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3600" b="1" dirty="0" err="1">
                <a:solidFill>
                  <a:srgbClr val="1E276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Comparativa</a:t>
            </a:r>
            <a:r>
              <a:rPr lang="en-US" sz="3600" b="1" dirty="0">
                <a:solidFill>
                  <a:srgbClr val="1E276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CNN vs. </a:t>
            </a:r>
            <a:r>
              <a:rPr lang="en-US" sz="3600" b="1" dirty="0" err="1">
                <a:solidFill>
                  <a:srgbClr val="1E276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ViT</a:t>
            </a:r>
            <a:endParaRPr lang="en-US" sz="3600" dirty="0"/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4AD3E37A-8209-0ECD-39B6-694D0E69797D}"/>
              </a:ext>
            </a:extLst>
          </p:cNvPr>
          <p:cNvSpPr/>
          <p:nvPr/>
        </p:nvSpPr>
        <p:spPr>
          <a:xfrm>
            <a:off x="457200" y="91440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600" b="1" dirty="0">
                <a:solidFill>
                  <a:srgbClr val="4472C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CNN: Visión Local</a:t>
            </a:r>
            <a:endParaRPr lang="en-US" sz="1600" dirty="0"/>
          </a:p>
        </p:txBody>
      </p:sp>
      <p:pic>
        <p:nvPicPr>
          <p:cNvPr id="11" name="Picture 10" descr="A building with a clock tower&#10;&#10;AI-generated content may be incorrect.">
            <a:extLst>
              <a:ext uri="{FF2B5EF4-FFF2-40B4-BE49-F238E27FC236}">
                <a16:creationId xmlns:a16="http://schemas.microsoft.com/office/drawing/2014/main" id="{3ECD8BFF-FBCA-3837-2FB6-CC33DAE01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159" y="1417521"/>
            <a:ext cx="1481329" cy="2633473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98E8A2D8-67D7-A626-35CD-226CBC741F7E}"/>
              </a:ext>
            </a:extLst>
          </p:cNvPr>
          <p:cNvSpPr/>
          <p:nvPr/>
        </p:nvSpPr>
        <p:spPr>
          <a:xfrm>
            <a:off x="2687092" y="2663918"/>
            <a:ext cx="318868" cy="140677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B47F79-E1C2-7EE8-0F56-8A003B16D03A}"/>
              </a:ext>
            </a:extLst>
          </p:cNvPr>
          <p:cNvSpPr/>
          <p:nvPr/>
        </p:nvSpPr>
        <p:spPr>
          <a:xfrm>
            <a:off x="862159" y="3611716"/>
            <a:ext cx="432069" cy="42738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>
              <a:highlight>
                <a:srgbClr val="FFFF00"/>
              </a:highlight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DDA6D9A-8414-4AC7-AF52-CCEC0E4D35B3}"/>
              </a:ext>
            </a:extLst>
          </p:cNvPr>
          <p:cNvCxnSpPr>
            <a:cxnSpLocks/>
          </p:cNvCxnSpPr>
          <p:nvPr/>
        </p:nvCxnSpPr>
        <p:spPr>
          <a:xfrm>
            <a:off x="984409" y="3616557"/>
            <a:ext cx="0" cy="42738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C6F0393-45F2-5290-D91D-61FB045BDB4A}"/>
              </a:ext>
            </a:extLst>
          </p:cNvPr>
          <p:cNvCxnSpPr>
            <a:cxnSpLocks/>
          </p:cNvCxnSpPr>
          <p:nvPr/>
        </p:nvCxnSpPr>
        <p:spPr>
          <a:xfrm>
            <a:off x="1150877" y="3616557"/>
            <a:ext cx="0" cy="42738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F3FA7A5-759A-C711-CF8A-53DD05A1A939}"/>
              </a:ext>
            </a:extLst>
          </p:cNvPr>
          <p:cNvCxnSpPr>
            <a:cxnSpLocks/>
          </p:cNvCxnSpPr>
          <p:nvPr/>
        </p:nvCxnSpPr>
        <p:spPr>
          <a:xfrm flipH="1">
            <a:off x="890459" y="3741504"/>
            <a:ext cx="3754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C47AEAE-2F52-FE1A-EDC5-D78B79A42275}"/>
              </a:ext>
            </a:extLst>
          </p:cNvPr>
          <p:cNvCxnSpPr>
            <a:cxnSpLocks/>
          </p:cNvCxnSpPr>
          <p:nvPr/>
        </p:nvCxnSpPr>
        <p:spPr>
          <a:xfrm flipH="1">
            <a:off x="890459" y="3913234"/>
            <a:ext cx="3754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C0F2A99B-CCD9-4226-5EAD-D266ACB4FD00}"/>
              </a:ext>
            </a:extLst>
          </p:cNvPr>
          <p:cNvSpPr/>
          <p:nvPr/>
        </p:nvSpPr>
        <p:spPr>
          <a:xfrm>
            <a:off x="1049145" y="3806053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9" name="Shape 72">
            <a:extLst>
              <a:ext uri="{FF2B5EF4-FFF2-40B4-BE49-F238E27FC236}">
                <a16:creationId xmlns:a16="http://schemas.microsoft.com/office/drawing/2014/main" id="{8678CF41-7174-79B6-C473-6016FC8ACE2C}"/>
              </a:ext>
            </a:extLst>
          </p:cNvPr>
          <p:cNvSpPr/>
          <p:nvPr/>
        </p:nvSpPr>
        <p:spPr>
          <a:xfrm>
            <a:off x="1150877" y="4310390"/>
            <a:ext cx="204311" cy="3702"/>
          </a:xfrm>
          <a:prstGeom prst="line">
            <a:avLst/>
          </a:prstGeom>
          <a:noFill/>
          <a:ln w="25400">
            <a:noFill/>
            <a:prstDash val="solid"/>
            <a:tailEnd type="arrow"/>
          </a:ln>
        </p:spPr>
        <p:txBody>
          <a:bodyPr/>
          <a:lstStyle/>
          <a:p>
            <a:endParaRPr lang="en-BE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4F502CF-E3BF-DE16-068A-B92BD9466955}"/>
              </a:ext>
            </a:extLst>
          </p:cNvPr>
          <p:cNvCxnSpPr>
            <a:cxnSpLocks/>
          </p:cNvCxnSpPr>
          <p:nvPr/>
        </p:nvCxnSpPr>
        <p:spPr>
          <a:xfrm>
            <a:off x="1078360" y="3825409"/>
            <a:ext cx="143351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1998DFF-D7F3-E05C-56B1-4203F167ECF1}"/>
              </a:ext>
            </a:extLst>
          </p:cNvPr>
          <p:cNvCxnSpPr>
            <a:cxnSpLocks/>
          </p:cNvCxnSpPr>
          <p:nvPr/>
        </p:nvCxnSpPr>
        <p:spPr>
          <a:xfrm>
            <a:off x="1072601" y="3832157"/>
            <a:ext cx="156940" cy="14534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5727F42-0D57-5B1E-401F-E092DBAE98E3}"/>
              </a:ext>
            </a:extLst>
          </p:cNvPr>
          <p:cNvCxnSpPr>
            <a:cxnSpLocks/>
          </p:cNvCxnSpPr>
          <p:nvPr/>
        </p:nvCxnSpPr>
        <p:spPr>
          <a:xfrm>
            <a:off x="1062686" y="3827688"/>
            <a:ext cx="6190" cy="13427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hape 1">
            <a:extLst>
              <a:ext uri="{FF2B5EF4-FFF2-40B4-BE49-F238E27FC236}">
                <a16:creationId xmlns:a16="http://schemas.microsoft.com/office/drawing/2014/main" id="{D5867EFE-9EBD-BDF4-FB37-1EDA0796782A}"/>
              </a:ext>
            </a:extLst>
          </p:cNvPr>
          <p:cNvSpPr/>
          <p:nvPr/>
        </p:nvSpPr>
        <p:spPr>
          <a:xfrm>
            <a:off x="3166869" y="1417521"/>
            <a:ext cx="2680601" cy="2621581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BE"/>
          </a:p>
        </p:txBody>
      </p:sp>
      <p:sp>
        <p:nvSpPr>
          <p:cNvPr id="25" name="Text 5">
            <a:extLst>
              <a:ext uri="{FF2B5EF4-FFF2-40B4-BE49-F238E27FC236}">
                <a16:creationId xmlns:a16="http://schemas.microsoft.com/office/drawing/2014/main" id="{AFC8BF2C-6583-227A-5A90-8EEAD0456917}"/>
              </a:ext>
            </a:extLst>
          </p:cNvPr>
          <p:cNvSpPr/>
          <p:nvPr/>
        </p:nvSpPr>
        <p:spPr>
          <a:xfrm>
            <a:off x="3166870" y="1505242"/>
            <a:ext cx="2212384" cy="34633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FF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LIMITACIÓN: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7" name="Text 3">
            <a:extLst>
              <a:ext uri="{FF2B5EF4-FFF2-40B4-BE49-F238E27FC236}">
                <a16:creationId xmlns:a16="http://schemas.microsoft.com/office/drawing/2014/main" id="{F4DCE769-9108-30CC-20A0-6B54BFA088FA}"/>
              </a:ext>
            </a:extLst>
          </p:cNvPr>
          <p:cNvSpPr/>
          <p:nvPr/>
        </p:nvSpPr>
        <p:spPr>
          <a:xfrm>
            <a:off x="3228535" y="1856573"/>
            <a:ext cx="2462523" cy="20616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100" dirty="0"/>
              <a:t>1.</a:t>
            </a:r>
            <a:r>
              <a:rPr lang="en-US" sz="11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Cada </a:t>
            </a:r>
            <a:r>
              <a:rPr lang="en-US" sz="1100" dirty="0" err="1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neurona</a:t>
            </a:r>
            <a:r>
              <a:rPr lang="en-US" sz="11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solo “</a:t>
            </a:r>
            <a:r>
              <a:rPr lang="en-US" sz="1100" dirty="0" err="1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ve</a:t>
            </a:r>
            <a:r>
              <a:rPr lang="en-US" sz="11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” sus </a:t>
            </a:r>
            <a:r>
              <a:rPr lang="en-US" sz="1100" dirty="0" err="1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vecinos</a:t>
            </a:r>
            <a:r>
              <a:rPr lang="en-US" sz="11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00" dirty="0" err="1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inmediatos</a:t>
            </a:r>
            <a:endParaRPr lang="en-US" sz="1200" dirty="0"/>
          </a:p>
          <a:p>
            <a:pPr marL="0" indent="0">
              <a:buNone/>
            </a:pPr>
            <a:r>
              <a:rPr lang="en-US" sz="1300" dirty="0"/>
              <a:t> </a:t>
            </a:r>
          </a:p>
          <a:p>
            <a:r>
              <a:rPr lang="en-US" sz="1100" dirty="0"/>
              <a:t>2. </a:t>
            </a:r>
            <a:r>
              <a:rPr lang="en-US" sz="1100" dirty="0" err="1"/>
              <a:t>Información</a:t>
            </a:r>
            <a:r>
              <a:rPr lang="en-US" sz="1100" dirty="0"/>
              <a:t> local y </a:t>
            </a:r>
            <a:r>
              <a:rPr lang="en-US" sz="1100" dirty="0" err="1"/>
              <a:t>secuencial</a:t>
            </a:r>
            <a:endParaRPr lang="en-US" sz="1100" dirty="0"/>
          </a:p>
          <a:p>
            <a:pPr marL="0" indent="0">
              <a:buNone/>
            </a:pPr>
            <a:endParaRPr lang="en-US" sz="1300" dirty="0"/>
          </a:p>
          <a:p>
            <a:r>
              <a:rPr lang="en-US" sz="1100" dirty="0"/>
              <a:t>3. </a:t>
            </a:r>
            <a:r>
              <a:rPr lang="en-US" sz="1100" dirty="0" err="1"/>
              <a:t>Dependencia</a:t>
            </a:r>
            <a:r>
              <a:rPr lang="en-US" sz="1100" dirty="0"/>
              <a:t> de </a:t>
            </a:r>
            <a:r>
              <a:rPr lang="en-US" sz="1100" dirty="0" err="1"/>
              <a:t>continuidad</a:t>
            </a:r>
            <a:r>
              <a:rPr lang="en-US" sz="1100" dirty="0"/>
              <a:t> </a:t>
            </a:r>
            <a:r>
              <a:rPr lang="en-US" sz="1100" dirty="0" err="1"/>
              <a:t>espacial</a:t>
            </a:r>
            <a:endParaRPr lang="en-US" sz="1100" dirty="0"/>
          </a:p>
          <a:p>
            <a:pPr marL="0" indent="0">
              <a:buNone/>
            </a:pPr>
            <a:endParaRPr lang="en-US" sz="1300" dirty="0"/>
          </a:p>
        </p:txBody>
      </p:sp>
      <p:sp>
        <p:nvSpPr>
          <p:cNvPr id="29" name="Shape 1">
            <a:extLst>
              <a:ext uri="{FF2B5EF4-FFF2-40B4-BE49-F238E27FC236}">
                <a16:creationId xmlns:a16="http://schemas.microsoft.com/office/drawing/2014/main" id="{42F26926-D9E4-AF7A-99B8-58E0CF8D7862}"/>
              </a:ext>
            </a:extLst>
          </p:cNvPr>
          <p:cNvSpPr/>
          <p:nvPr/>
        </p:nvSpPr>
        <p:spPr>
          <a:xfrm>
            <a:off x="3286106" y="3378128"/>
            <a:ext cx="2442125" cy="447281"/>
          </a:xfrm>
          <a:prstGeom prst="rect">
            <a:avLst/>
          </a:prstGeom>
          <a:solidFill>
            <a:srgbClr val="FF0000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pPr algn="ctr"/>
            <a:r>
              <a:rPr lang="en-BE" sz="1100" dirty="0">
                <a:solidFill>
                  <a:schemeClr val="bg1"/>
                </a:solidFill>
              </a:rPr>
              <a:t>Vulnerabilidad teórica:</a:t>
            </a:r>
          </a:p>
          <a:p>
            <a:pPr algn="ctr"/>
            <a:r>
              <a:rPr lang="en-BE" sz="1100" dirty="0">
                <a:solidFill>
                  <a:schemeClr val="bg1"/>
                </a:solidFill>
              </a:rPr>
              <a:t>Oclusión central → pérdida de contexto</a:t>
            </a:r>
          </a:p>
        </p:txBody>
      </p:sp>
      <p:pic>
        <p:nvPicPr>
          <p:cNvPr id="30" name="Picture 29" descr="A building with a clock tower&#10;&#10;AI-generated content may be incorrect.">
            <a:extLst>
              <a:ext uri="{FF2B5EF4-FFF2-40B4-BE49-F238E27FC236}">
                <a16:creationId xmlns:a16="http://schemas.microsoft.com/office/drawing/2014/main" id="{A6149400-35D1-7290-5AB3-09509D3A3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311" y="1417521"/>
            <a:ext cx="1481329" cy="2633473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C030BCA-E0C8-8F68-55CE-B6A49CDE635C}"/>
              </a:ext>
            </a:extLst>
          </p:cNvPr>
          <p:cNvSpPr/>
          <p:nvPr/>
        </p:nvSpPr>
        <p:spPr>
          <a:xfrm>
            <a:off x="6909978" y="2766646"/>
            <a:ext cx="829994" cy="12843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415376-C4D1-E0B3-752E-677F98C3D384}"/>
              </a:ext>
            </a:extLst>
          </p:cNvPr>
          <p:cNvSpPr txBox="1"/>
          <p:nvPr/>
        </p:nvSpPr>
        <p:spPr>
          <a:xfrm>
            <a:off x="6272506" y="115591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100" b="1" dirty="0">
                <a:solidFill>
                  <a:srgbClr val="FF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 OCLUSIÓN:</a:t>
            </a:r>
            <a:endParaRPr lang="en-US" sz="1100" dirty="0">
              <a:solidFill>
                <a:srgbClr val="FF0000"/>
              </a:solidFill>
            </a:endParaRPr>
          </a:p>
        </p:txBody>
      </p:sp>
      <p:pic>
        <p:nvPicPr>
          <p:cNvPr id="35" name="Graphic 34" descr="Warning with solid fill">
            <a:extLst>
              <a:ext uri="{FF2B5EF4-FFF2-40B4-BE49-F238E27FC236}">
                <a16:creationId xmlns:a16="http://schemas.microsoft.com/office/drawing/2014/main" id="{798D8433-216D-2CAF-670B-32E4932C67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7816" y="3117399"/>
            <a:ext cx="494317" cy="49431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8F70EF5-F9AC-213C-96C8-964407C00DEF}"/>
              </a:ext>
            </a:extLst>
          </p:cNvPr>
          <p:cNvSpPr txBox="1"/>
          <p:nvPr/>
        </p:nvSpPr>
        <p:spPr>
          <a:xfrm>
            <a:off x="6675160" y="4048780"/>
            <a:ext cx="129962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ctr">
              <a:buNone/>
            </a:pPr>
            <a:r>
              <a:rPr lang="en-US" sz="700" b="1" dirty="0">
                <a:solidFill>
                  <a:srgbClr val="FF0000"/>
                </a:solidFill>
                <a:latin typeface="Arial" pitchFamily="34" charset="0"/>
                <a:cs typeface="Arial" pitchFamily="34" charset="-120"/>
              </a:rPr>
              <a:t>Perdida de </a:t>
            </a:r>
            <a:r>
              <a:rPr lang="en-US" sz="700" b="1" dirty="0" err="1">
                <a:solidFill>
                  <a:srgbClr val="FF0000"/>
                </a:solidFill>
                <a:latin typeface="Arial" pitchFamily="34" charset="0"/>
                <a:cs typeface="Arial" pitchFamily="34" charset="-120"/>
              </a:rPr>
              <a:t>contexto</a:t>
            </a:r>
            <a:endParaRPr lang="en-US" sz="700" b="1" dirty="0">
              <a:solidFill>
                <a:srgbClr val="FF0000"/>
              </a:solidFill>
              <a:latin typeface="Arial" pitchFamily="34" charset="0"/>
              <a:cs typeface="Arial" pitchFamily="34" charset="-120"/>
            </a:endParaRPr>
          </a:p>
        </p:txBody>
      </p:sp>
      <p:sp>
        <p:nvSpPr>
          <p:cNvPr id="37" name="Shape 1">
            <a:extLst>
              <a:ext uri="{FF2B5EF4-FFF2-40B4-BE49-F238E27FC236}">
                <a16:creationId xmlns:a16="http://schemas.microsoft.com/office/drawing/2014/main" id="{E62AC45B-6B9C-2073-FE05-DD3ADB64365B}"/>
              </a:ext>
            </a:extLst>
          </p:cNvPr>
          <p:cNvSpPr/>
          <p:nvPr/>
        </p:nvSpPr>
        <p:spPr>
          <a:xfrm>
            <a:off x="1588122" y="4401747"/>
            <a:ext cx="5838092" cy="447281"/>
          </a:xfrm>
          <a:prstGeom prst="rect">
            <a:avLst/>
          </a:prstGeom>
          <a:solidFill>
            <a:srgbClr val="FF0000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 anchor="ctr" anchorCtr="0"/>
          <a:lstStyle/>
          <a:p>
            <a:pPr algn="ctr"/>
            <a:r>
              <a:rPr lang="en-BE" sz="1100" dirty="0">
                <a:solidFill>
                  <a:schemeClr val="bg1"/>
                </a:solidFill>
              </a:rPr>
              <a:t>Procesamiento jerárquico local → Alta dependencia teórica de rasgos centrales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B7D1DE-3205-7840-F4B6-017EE7404926}"/>
              </a:ext>
            </a:extLst>
          </p:cNvPr>
          <p:cNvSpPr txBox="1"/>
          <p:nvPr/>
        </p:nvSpPr>
        <p:spPr>
          <a:xfrm>
            <a:off x="938308" y="4052364"/>
            <a:ext cx="129962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ctr">
              <a:buNone/>
            </a:pPr>
            <a:r>
              <a:rPr lang="en-US" sz="700" b="1" dirty="0">
                <a:solidFill>
                  <a:srgbClr val="FF0000"/>
                </a:solidFill>
                <a:latin typeface="Arial" pitchFamily="34" charset="0"/>
                <a:cs typeface="Arial" pitchFamily="34" charset="-120"/>
              </a:rPr>
              <a:t>Campo </a:t>
            </a:r>
            <a:r>
              <a:rPr lang="en-US" sz="700" b="1" dirty="0" err="1">
                <a:solidFill>
                  <a:srgbClr val="FF0000"/>
                </a:solidFill>
                <a:latin typeface="Arial" pitchFamily="34" charset="0"/>
                <a:cs typeface="Arial" pitchFamily="34" charset="-120"/>
              </a:rPr>
              <a:t>receptivo</a:t>
            </a:r>
            <a:r>
              <a:rPr lang="en-US" sz="700" b="1" dirty="0">
                <a:solidFill>
                  <a:srgbClr val="FF0000"/>
                </a:solidFill>
                <a:latin typeface="Arial" pitchFamily="34" charset="0"/>
                <a:cs typeface="Arial" pitchFamily="34" charset="-120"/>
              </a:rPr>
              <a:t> 3 x 3</a:t>
            </a:r>
          </a:p>
        </p:txBody>
      </p:sp>
    </p:spTree>
    <p:extLst>
      <p:ext uri="{BB962C8B-B14F-4D97-AF65-F5344CB8AC3E}">
        <p14:creationId xmlns:p14="http://schemas.microsoft.com/office/powerpoint/2010/main" val="681211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DFDF7-9601-DDCA-E929-C0B8A2736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0">
            <a:extLst>
              <a:ext uri="{FF2B5EF4-FFF2-40B4-BE49-F238E27FC236}">
                <a16:creationId xmlns:a16="http://schemas.microsoft.com/office/drawing/2014/main" id="{FCEB3830-4CCA-DE75-27E1-6865DDC56E80}"/>
              </a:ext>
            </a:extLst>
          </p:cNvPr>
          <p:cNvSpPr/>
          <p:nvPr/>
        </p:nvSpPr>
        <p:spPr>
          <a:xfrm>
            <a:off x="457200" y="365760"/>
            <a:ext cx="8229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3600" b="1" dirty="0" err="1">
                <a:solidFill>
                  <a:srgbClr val="1E276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Comparativa</a:t>
            </a:r>
            <a:r>
              <a:rPr lang="en-US" sz="3600" b="1" dirty="0">
                <a:solidFill>
                  <a:srgbClr val="1E276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CNN vs. </a:t>
            </a:r>
            <a:r>
              <a:rPr lang="en-US" sz="3600" b="1" dirty="0" err="1">
                <a:solidFill>
                  <a:srgbClr val="1E276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ViT</a:t>
            </a:r>
            <a:endParaRPr lang="en-US" sz="3600" dirty="0"/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AD0EEC9D-75CC-DC6F-69FD-338E337E443D}"/>
              </a:ext>
            </a:extLst>
          </p:cNvPr>
          <p:cNvSpPr/>
          <p:nvPr/>
        </p:nvSpPr>
        <p:spPr>
          <a:xfrm>
            <a:off x="457200" y="91440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600" b="1" dirty="0" err="1">
                <a:solidFill>
                  <a:srgbClr val="4472C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ViT</a:t>
            </a:r>
            <a:r>
              <a:rPr lang="en-US" sz="1600" b="1" dirty="0">
                <a:solidFill>
                  <a:srgbClr val="4472C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: Visión Local</a:t>
            </a:r>
            <a:endParaRPr lang="en-US" sz="1600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53CDFC6-E24B-C96F-EC45-4CE7720D8CAE}"/>
              </a:ext>
            </a:extLst>
          </p:cNvPr>
          <p:cNvSpPr/>
          <p:nvPr/>
        </p:nvSpPr>
        <p:spPr>
          <a:xfrm>
            <a:off x="2687092" y="2663918"/>
            <a:ext cx="318868" cy="140677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9" name="Shape 72">
            <a:extLst>
              <a:ext uri="{FF2B5EF4-FFF2-40B4-BE49-F238E27FC236}">
                <a16:creationId xmlns:a16="http://schemas.microsoft.com/office/drawing/2014/main" id="{FAA8D736-EACD-5C8E-9B93-1DC7F0936656}"/>
              </a:ext>
            </a:extLst>
          </p:cNvPr>
          <p:cNvSpPr/>
          <p:nvPr/>
        </p:nvSpPr>
        <p:spPr>
          <a:xfrm>
            <a:off x="1150877" y="4310390"/>
            <a:ext cx="204311" cy="3702"/>
          </a:xfrm>
          <a:prstGeom prst="line">
            <a:avLst/>
          </a:prstGeom>
          <a:noFill/>
          <a:ln w="25400">
            <a:noFill/>
            <a:prstDash val="solid"/>
            <a:tailEnd type="arrow"/>
          </a:ln>
        </p:spPr>
        <p:txBody>
          <a:bodyPr/>
          <a:lstStyle/>
          <a:p>
            <a:endParaRPr lang="en-BE"/>
          </a:p>
        </p:txBody>
      </p:sp>
      <p:sp>
        <p:nvSpPr>
          <p:cNvPr id="23" name="Shape 1">
            <a:extLst>
              <a:ext uri="{FF2B5EF4-FFF2-40B4-BE49-F238E27FC236}">
                <a16:creationId xmlns:a16="http://schemas.microsoft.com/office/drawing/2014/main" id="{E3EB4064-C329-DF8C-6338-B87F51A04942}"/>
              </a:ext>
            </a:extLst>
          </p:cNvPr>
          <p:cNvSpPr/>
          <p:nvPr/>
        </p:nvSpPr>
        <p:spPr>
          <a:xfrm>
            <a:off x="3166870" y="1417521"/>
            <a:ext cx="2342976" cy="2621581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BE"/>
          </a:p>
        </p:txBody>
      </p:sp>
      <p:sp>
        <p:nvSpPr>
          <p:cNvPr id="25" name="Text 5">
            <a:extLst>
              <a:ext uri="{FF2B5EF4-FFF2-40B4-BE49-F238E27FC236}">
                <a16:creationId xmlns:a16="http://schemas.microsoft.com/office/drawing/2014/main" id="{02EAD4D0-5ADA-60F1-B4BE-CE9F4B3B1427}"/>
              </a:ext>
            </a:extLst>
          </p:cNvPr>
          <p:cNvSpPr/>
          <p:nvPr/>
        </p:nvSpPr>
        <p:spPr>
          <a:xfrm>
            <a:off x="3166870" y="1505242"/>
            <a:ext cx="2212384" cy="34633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VENTAJA: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Text 3">
            <a:extLst>
              <a:ext uri="{FF2B5EF4-FFF2-40B4-BE49-F238E27FC236}">
                <a16:creationId xmlns:a16="http://schemas.microsoft.com/office/drawing/2014/main" id="{82FD47C3-1220-D96D-E8EB-EA14E3FF55C1}"/>
              </a:ext>
            </a:extLst>
          </p:cNvPr>
          <p:cNvSpPr/>
          <p:nvPr/>
        </p:nvSpPr>
        <p:spPr>
          <a:xfrm>
            <a:off x="3228536" y="1856573"/>
            <a:ext cx="2089052" cy="20616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100" dirty="0"/>
              <a:t>1.</a:t>
            </a:r>
            <a:r>
              <a:rPr lang="en-US" sz="11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Cada </a:t>
            </a:r>
            <a:r>
              <a:rPr lang="en-US" sz="1100" dirty="0" err="1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parche</a:t>
            </a:r>
            <a:r>
              <a:rPr lang="en-US" sz="11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00" dirty="0" err="1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interactua</a:t>
            </a:r>
            <a:r>
              <a:rPr lang="en-US" sz="11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con TODOS </a:t>
            </a:r>
            <a:r>
              <a:rPr lang="en-US" sz="1100" dirty="0" err="1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los</a:t>
            </a:r>
            <a:r>
              <a:rPr lang="en-US" sz="11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100" dirty="0" err="1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demás</a:t>
            </a:r>
            <a:endParaRPr lang="en-US" sz="1200" dirty="0"/>
          </a:p>
          <a:p>
            <a:pPr marL="0" indent="0">
              <a:buNone/>
            </a:pPr>
            <a:r>
              <a:rPr lang="en-US" sz="1300" dirty="0"/>
              <a:t> </a:t>
            </a:r>
          </a:p>
          <a:p>
            <a:r>
              <a:rPr lang="en-US" sz="1100" dirty="0"/>
              <a:t>2. </a:t>
            </a:r>
            <a:r>
              <a:rPr lang="en-US" sz="1100" dirty="0" err="1"/>
              <a:t>Relaciones</a:t>
            </a:r>
            <a:r>
              <a:rPr lang="en-US" sz="1100" dirty="0"/>
              <a:t> de largo </a:t>
            </a:r>
            <a:r>
              <a:rPr lang="en-US" sz="1100" dirty="0" err="1"/>
              <a:t>alcance</a:t>
            </a:r>
            <a:endParaRPr lang="en-US" sz="1100" dirty="0"/>
          </a:p>
          <a:p>
            <a:pPr marL="0" indent="0">
              <a:buNone/>
            </a:pPr>
            <a:endParaRPr lang="en-US" sz="1300" dirty="0"/>
          </a:p>
          <a:p>
            <a:r>
              <a:rPr lang="en-US" sz="1100" dirty="0"/>
              <a:t>3. Independiente de </a:t>
            </a:r>
            <a:r>
              <a:rPr lang="en-US" sz="1100" dirty="0" err="1"/>
              <a:t>posición</a:t>
            </a:r>
            <a:r>
              <a:rPr lang="en-US" sz="1100" dirty="0"/>
              <a:t> </a:t>
            </a:r>
            <a:r>
              <a:rPr lang="en-US" sz="1100" dirty="0" err="1"/>
              <a:t>espacial</a:t>
            </a:r>
            <a:endParaRPr lang="en-US" sz="1100" dirty="0"/>
          </a:p>
          <a:p>
            <a:pPr marL="0" indent="0">
              <a:buNone/>
            </a:pPr>
            <a:endParaRPr lang="en-US" sz="1300" dirty="0"/>
          </a:p>
        </p:txBody>
      </p:sp>
      <p:sp>
        <p:nvSpPr>
          <p:cNvPr id="29" name="Shape 1">
            <a:extLst>
              <a:ext uri="{FF2B5EF4-FFF2-40B4-BE49-F238E27FC236}">
                <a16:creationId xmlns:a16="http://schemas.microsoft.com/office/drawing/2014/main" id="{0EA0BDFB-64C5-5CE0-62A9-4C88294DABE6}"/>
              </a:ext>
            </a:extLst>
          </p:cNvPr>
          <p:cNvSpPr/>
          <p:nvPr/>
        </p:nvSpPr>
        <p:spPr>
          <a:xfrm>
            <a:off x="3290202" y="3358772"/>
            <a:ext cx="2089052" cy="447281"/>
          </a:xfrm>
          <a:prstGeom prst="rect">
            <a:avLst/>
          </a:prstGeom>
          <a:solidFill>
            <a:schemeClr val="accent6">
              <a:lumMod val="75000"/>
            </a:schemeClr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pPr algn="ctr"/>
            <a:r>
              <a:rPr lang="en-BE" sz="1100" dirty="0">
                <a:solidFill>
                  <a:schemeClr val="bg1"/>
                </a:solidFill>
              </a:rPr>
              <a:t>Con 50% oclusión central: Accuracy mantiene 85.5%</a:t>
            </a:r>
          </a:p>
        </p:txBody>
      </p:sp>
      <p:pic>
        <p:nvPicPr>
          <p:cNvPr id="30" name="Picture 29" descr="A building with a clock tower&#10;&#10;AI-generated content may be incorrect.">
            <a:extLst>
              <a:ext uri="{FF2B5EF4-FFF2-40B4-BE49-F238E27FC236}">
                <a16:creationId xmlns:a16="http://schemas.microsoft.com/office/drawing/2014/main" id="{51AB9E47-6CE6-534C-D083-75549E379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311" y="1417521"/>
            <a:ext cx="1481329" cy="2633473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DEF13C7-AAFB-D95B-78A0-7CD304523011}"/>
              </a:ext>
            </a:extLst>
          </p:cNvPr>
          <p:cNvSpPr/>
          <p:nvPr/>
        </p:nvSpPr>
        <p:spPr>
          <a:xfrm>
            <a:off x="6909978" y="2766646"/>
            <a:ext cx="829994" cy="12843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505593-57A0-2549-EA94-DBBD74A96C80}"/>
              </a:ext>
            </a:extLst>
          </p:cNvPr>
          <p:cNvSpPr txBox="1"/>
          <p:nvPr/>
        </p:nvSpPr>
        <p:spPr>
          <a:xfrm>
            <a:off x="6272506" y="115591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1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 OCLUSIÓN:</a:t>
            </a:r>
            <a:endParaRPr lang="en-US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209C7FF-7142-8C75-A159-323F2330ECB8}"/>
              </a:ext>
            </a:extLst>
          </p:cNvPr>
          <p:cNvSpPr txBox="1"/>
          <p:nvPr/>
        </p:nvSpPr>
        <p:spPr>
          <a:xfrm>
            <a:off x="6675160" y="4048780"/>
            <a:ext cx="13904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-120"/>
              </a:rPr>
              <a:t>Compensacion</a:t>
            </a:r>
            <a:r>
              <a:rPr lang="en-US" sz="7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-120"/>
              </a:rPr>
              <a:t> con </a:t>
            </a:r>
            <a:r>
              <a:rPr lang="en-US" sz="7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-120"/>
              </a:rPr>
              <a:t>otros</a:t>
            </a:r>
            <a:r>
              <a:rPr lang="en-US" sz="7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-120"/>
              </a:rPr>
              <a:t> parches</a:t>
            </a:r>
          </a:p>
        </p:txBody>
      </p:sp>
      <p:pic>
        <p:nvPicPr>
          <p:cNvPr id="59" name="Picture 58" descr="A building with a clock tower&#10;&#10;AI-generated content may be incorrect.">
            <a:extLst>
              <a:ext uri="{FF2B5EF4-FFF2-40B4-BE49-F238E27FC236}">
                <a16:creationId xmlns:a16="http://schemas.microsoft.com/office/drawing/2014/main" id="{087F66C0-2713-C383-7F0A-4CF432EC5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159" y="1417521"/>
            <a:ext cx="1481329" cy="2633473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B5086229-BCE0-7E14-7676-D92017444509}"/>
              </a:ext>
            </a:extLst>
          </p:cNvPr>
          <p:cNvSpPr/>
          <p:nvPr/>
        </p:nvSpPr>
        <p:spPr>
          <a:xfrm>
            <a:off x="2687092" y="1866262"/>
            <a:ext cx="150055" cy="15005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E106A7F-C6FD-653C-A803-C6C9E42BBBD0}"/>
              </a:ext>
            </a:extLst>
          </p:cNvPr>
          <p:cNvSpPr/>
          <p:nvPr/>
        </p:nvSpPr>
        <p:spPr>
          <a:xfrm>
            <a:off x="862159" y="3900940"/>
            <a:ext cx="150055" cy="15005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02B9192-20BF-A1DD-F5F7-0C3F725DA831}"/>
              </a:ext>
            </a:extLst>
          </p:cNvPr>
          <p:cNvCxnSpPr>
            <a:cxnSpLocks/>
          </p:cNvCxnSpPr>
          <p:nvPr/>
        </p:nvCxnSpPr>
        <p:spPr>
          <a:xfrm flipV="1">
            <a:off x="1008478" y="1417521"/>
            <a:ext cx="75027" cy="263347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19FCCDB-CE4A-4886-E96D-24EBEBF51D31}"/>
              </a:ext>
            </a:extLst>
          </p:cNvPr>
          <p:cNvCxnSpPr>
            <a:cxnSpLocks/>
          </p:cNvCxnSpPr>
          <p:nvPr/>
        </p:nvCxnSpPr>
        <p:spPr>
          <a:xfrm flipV="1">
            <a:off x="1172335" y="1417521"/>
            <a:ext cx="75027" cy="263347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6E32DAF-A921-979D-39C5-84DB4C851965}"/>
              </a:ext>
            </a:extLst>
          </p:cNvPr>
          <p:cNvCxnSpPr>
            <a:cxnSpLocks/>
          </p:cNvCxnSpPr>
          <p:nvPr/>
        </p:nvCxnSpPr>
        <p:spPr>
          <a:xfrm flipV="1">
            <a:off x="1319374" y="1417521"/>
            <a:ext cx="75027" cy="263347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D65E3D6-6B79-63E7-2DCE-3AD2117EE172}"/>
              </a:ext>
            </a:extLst>
          </p:cNvPr>
          <p:cNvCxnSpPr>
            <a:cxnSpLocks/>
          </p:cNvCxnSpPr>
          <p:nvPr/>
        </p:nvCxnSpPr>
        <p:spPr>
          <a:xfrm flipV="1">
            <a:off x="1501116" y="1417521"/>
            <a:ext cx="75027" cy="263347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B1667B1-4473-EE66-1921-058ED6F92B45}"/>
              </a:ext>
            </a:extLst>
          </p:cNvPr>
          <p:cNvCxnSpPr>
            <a:cxnSpLocks/>
          </p:cNvCxnSpPr>
          <p:nvPr/>
        </p:nvCxnSpPr>
        <p:spPr>
          <a:xfrm flipV="1">
            <a:off x="1665533" y="1417521"/>
            <a:ext cx="75027" cy="263347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1F6441A-1006-B060-1D29-91E02A4B3E2A}"/>
              </a:ext>
            </a:extLst>
          </p:cNvPr>
          <p:cNvCxnSpPr>
            <a:cxnSpLocks/>
          </p:cNvCxnSpPr>
          <p:nvPr/>
        </p:nvCxnSpPr>
        <p:spPr>
          <a:xfrm flipV="1">
            <a:off x="1831627" y="1417521"/>
            <a:ext cx="75027" cy="263347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6AE1803-6C86-803E-1F83-A7AA5EF4CE7C}"/>
              </a:ext>
            </a:extLst>
          </p:cNvPr>
          <p:cNvCxnSpPr>
            <a:cxnSpLocks/>
          </p:cNvCxnSpPr>
          <p:nvPr/>
        </p:nvCxnSpPr>
        <p:spPr>
          <a:xfrm flipV="1">
            <a:off x="1994314" y="1417521"/>
            <a:ext cx="75027" cy="263347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33AE106-E23C-EFD2-291E-6DD8C46DF7C7}"/>
              </a:ext>
            </a:extLst>
          </p:cNvPr>
          <p:cNvCxnSpPr>
            <a:cxnSpLocks/>
          </p:cNvCxnSpPr>
          <p:nvPr/>
        </p:nvCxnSpPr>
        <p:spPr>
          <a:xfrm flipV="1">
            <a:off x="2157001" y="1417521"/>
            <a:ext cx="75027" cy="263347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D57BBF8-480C-1AB9-1748-586D073C0D15}"/>
              </a:ext>
            </a:extLst>
          </p:cNvPr>
          <p:cNvCxnSpPr>
            <a:cxnSpLocks/>
          </p:cNvCxnSpPr>
          <p:nvPr/>
        </p:nvCxnSpPr>
        <p:spPr>
          <a:xfrm>
            <a:off x="862159" y="3900940"/>
            <a:ext cx="1481329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E8A12EC-16E3-C079-BF8C-352E5031FBB6}"/>
              </a:ext>
            </a:extLst>
          </p:cNvPr>
          <p:cNvCxnSpPr>
            <a:cxnSpLocks/>
          </p:cNvCxnSpPr>
          <p:nvPr/>
        </p:nvCxnSpPr>
        <p:spPr>
          <a:xfrm>
            <a:off x="862158" y="3743852"/>
            <a:ext cx="1481329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0B3C1B7-B65C-B3DE-E5C9-FA5F2A26F4FD}"/>
              </a:ext>
            </a:extLst>
          </p:cNvPr>
          <p:cNvCxnSpPr>
            <a:cxnSpLocks/>
          </p:cNvCxnSpPr>
          <p:nvPr/>
        </p:nvCxnSpPr>
        <p:spPr>
          <a:xfrm>
            <a:off x="862158" y="3568005"/>
            <a:ext cx="1481329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9B73656-11B6-333D-2D6C-54D73D9AE491}"/>
              </a:ext>
            </a:extLst>
          </p:cNvPr>
          <p:cNvCxnSpPr>
            <a:cxnSpLocks/>
          </p:cNvCxnSpPr>
          <p:nvPr/>
        </p:nvCxnSpPr>
        <p:spPr>
          <a:xfrm>
            <a:off x="866202" y="3392159"/>
            <a:ext cx="1481329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40257EA-F753-B549-6973-FCC02394DE19}"/>
              </a:ext>
            </a:extLst>
          </p:cNvPr>
          <p:cNvCxnSpPr>
            <a:cxnSpLocks/>
          </p:cNvCxnSpPr>
          <p:nvPr/>
        </p:nvCxnSpPr>
        <p:spPr>
          <a:xfrm>
            <a:off x="862158" y="3192866"/>
            <a:ext cx="1481329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6E3C621-6850-1F5E-F55D-BABCAAFE35C7}"/>
              </a:ext>
            </a:extLst>
          </p:cNvPr>
          <p:cNvCxnSpPr>
            <a:cxnSpLocks/>
          </p:cNvCxnSpPr>
          <p:nvPr/>
        </p:nvCxnSpPr>
        <p:spPr>
          <a:xfrm>
            <a:off x="869754" y="3008579"/>
            <a:ext cx="1481329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3DF2132-7113-8478-B2AB-A5B278697777}"/>
              </a:ext>
            </a:extLst>
          </p:cNvPr>
          <p:cNvCxnSpPr>
            <a:cxnSpLocks/>
          </p:cNvCxnSpPr>
          <p:nvPr/>
        </p:nvCxnSpPr>
        <p:spPr>
          <a:xfrm>
            <a:off x="862157" y="2823354"/>
            <a:ext cx="1481329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82B988A-0E8F-1210-53B6-FDEF0AF2F9B3}"/>
              </a:ext>
            </a:extLst>
          </p:cNvPr>
          <p:cNvCxnSpPr>
            <a:cxnSpLocks/>
          </p:cNvCxnSpPr>
          <p:nvPr/>
        </p:nvCxnSpPr>
        <p:spPr>
          <a:xfrm>
            <a:off x="869753" y="2643807"/>
            <a:ext cx="1481329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426043B-002F-0C2E-95CE-E2B5DD6507A6}"/>
              </a:ext>
            </a:extLst>
          </p:cNvPr>
          <p:cNvCxnSpPr>
            <a:cxnSpLocks/>
          </p:cNvCxnSpPr>
          <p:nvPr/>
        </p:nvCxnSpPr>
        <p:spPr>
          <a:xfrm>
            <a:off x="869753" y="2447162"/>
            <a:ext cx="1481329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893C146-0DDD-C0F5-4A0B-5D5F115076EF}"/>
              </a:ext>
            </a:extLst>
          </p:cNvPr>
          <p:cNvCxnSpPr>
            <a:cxnSpLocks/>
          </p:cNvCxnSpPr>
          <p:nvPr/>
        </p:nvCxnSpPr>
        <p:spPr>
          <a:xfrm>
            <a:off x="869753" y="2232488"/>
            <a:ext cx="1481329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E31A14F-1082-A968-FE38-B1A3FE595F36}"/>
              </a:ext>
            </a:extLst>
          </p:cNvPr>
          <p:cNvCxnSpPr>
            <a:cxnSpLocks/>
          </p:cNvCxnSpPr>
          <p:nvPr/>
        </p:nvCxnSpPr>
        <p:spPr>
          <a:xfrm>
            <a:off x="869752" y="2033195"/>
            <a:ext cx="1481329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FB1ACA0-FB0D-273A-58F0-402FBC7954E0}"/>
              </a:ext>
            </a:extLst>
          </p:cNvPr>
          <p:cNvCxnSpPr>
            <a:cxnSpLocks/>
          </p:cNvCxnSpPr>
          <p:nvPr/>
        </p:nvCxnSpPr>
        <p:spPr>
          <a:xfrm>
            <a:off x="869752" y="1852660"/>
            <a:ext cx="1481329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C00AC41-4703-9440-EE3B-E67AC661A4C0}"/>
              </a:ext>
            </a:extLst>
          </p:cNvPr>
          <p:cNvCxnSpPr>
            <a:cxnSpLocks/>
          </p:cNvCxnSpPr>
          <p:nvPr/>
        </p:nvCxnSpPr>
        <p:spPr>
          <a:xfrm>
            <a:off x="862156" y="1658057"/>
            <a:ext cx="1481329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D82BD5-8C96-42FA-7C9B-CF7BA7A17D0E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1576143" y="1941290"/>
            <a:ext cx="1110949" cy="1566256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4C45EAE-06B5-FA2B-B626-E11143F29DA2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1906654" y="1941290"/>
            <a:ext cx="780438" cy="188611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DCEC95B-0E35-C3B1-1B88-B4F39D35C7FB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1444283" y="1941290"/>
            <a:ext cx="1242809" cy="1184523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0C8E289-7572-8FDC-991A-267C57D56B04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1111348" y="1941290"/>
            <a:ext cx="1575744" cy="977695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7A0BA14-AB80-C847-CCFF-3A5D4A061B99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1111348" y="1941290"/>
            <a:ext cx="1575744" cy="405887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D45C5730-6018-C9CF-2C48-8267AB4B053A}"/>
              </a:ext>
            </a:extLst>
          </p:cNvPr>
          <p:cNvCxnSpPr>
            <a:cxnSpLocks/>
            <a:stCxn id="60" idx="1"/>
          </p:cNvCxnSpPr>
          <p:nvPr/>
        </p:nvCxnSpPr>
        <p:spPr>
          <a:xfrm flipH="1" flipV="1">
            <a:off x="1613095" y="1763727"/>
            <a:ext cx="1073997" cy="177563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35AE011-980F-E1CC-C59F-B67B95E43BAF}"/>
              </a:ext>
            </a:extLst>
          </p:cNvPr>
          <p:cNvCxnSpPr>
            <a:cxnSpLocks/>
            <a:stCxn id="60" idx="1"/>
          </p:cNvCxnSpPr>
          <p:nvPr/>
        </p:nvCxnSpPr>
        <p:spPr>
          <a:xfrm flipH="1" flipV="1">
            <a:off x="1961969" y="1559121"/>
            <a:ext cx="725123" cy="38216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2CE4D03B-6CA7-D1E4-002B-D8252C0919A1}"/>
              </a:ext>
            </a:extLst>
          </p:cNvPr>
          <p:cNvCxnSpPr>
            <a:cxnSpLocks/>
            <a:stCxn id="60" idx="1"/>
          </p:cNvCxnSpPr>
          <p:nvPr/>
        </p:nvCxnSpPr>
        <p:spPr>
          <a:xfrm flipH="1" flipV="1">
            <a:off x="2143410" y="1520559"/>
            <a:ext cx="543682" cy="42073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8A2FC6F-F1D8-A6E2-E9CF-DB1DAAD3F1C3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1140338" y="1941290"/>
            <a:ext cx="1546754" cy="5645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D626090-F1BA-9811-A5FF-E41655509E8A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2069341" y="1941290"/>
            <a:ext cx="617751" cy="2049245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FCBC8368-27D0-7C59-FC85-B597280B5AE9}"/>
              </a:ext>
            </a:extLst>
          </p:cNvPr>
          <p:cNvCxnSpPr>
            <a:cxnSpLocks/>
          </p:cNvCxnSpPr>
          <p:nvPr/>
        </p:nvCxnSpPr>
        <p:spPr>
          <a:xfrm flipH="1" flipV="1">
            <a:off x="6675160" y="3589255"/>
            <a:ext cx="355099" cy="398334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5855BDE1-632A-F0B5-A8F5-CD064FC1CC4B}"/>
              </a:ext>
            </a:extLst>
          </p:cNvPr>
          <p:cNvCxnSpPr>
            <a:cxnSpLocks/>
          </p:cNvCxnSpPr>
          <p:nvPr/>
        </p:nvCxnSpPr>
        <p:spPr>
          <a:xfrm flipV="1">
            <a:off x="7030259" y="3918229"/>
            <a:ext cx="863799" cy="57738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05F940DE-E089-1D32-CEF4-9594613535A7}"/>
              </a:ext>
            </a:extLst>
          </p:cNvPr>
          <p:cNvCxnSpPr>
            <a:cxnSpLocks/>
          </p:cNvCxnSpPr>
          <p:nvPr/>
        </p:nvCxnSpPr>
        <p:spPr>
          <a:xfrm flipH="1" flipV="1">
            <a:off x="6708973" y="2571750"/>
            <a:ext cx="321286" cy="1404217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Graphic 117" descr="Checkbox Ticked with solid fill">
            <a:extLst>
              <a:ext uri="{FF2B5EF4-FFF2-40B4-BE49-F238E27FC236}">
                <a16:creationId xmlns:a16="http://schemas.microsoft.com/office/drawing/2014/main" id="{BFD60FC5-C3C8-FED4-7715-BBFE4B1FA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11899" y="3078535"/>
            <a:ext cx="618685" cy="618685"/>
          </a:xfrm>
          <a:prstGeom prst="rect">
            <a:avLst/>
          </a:prstGeom>
        </p:spPr>
      </p:pic>
      <p:sp>
        <p:nvSpPr>
          <p:cNvPr id="119" name="Shape 1">
            <a:extLst>
              <a:ext uri="{FF2B5EF4-FFF2-40B4-BE49-F238E27FC236}">
                <a16:creationId xmlns:a16="http://schemas.microsoft.com/office/drawing/2014/main" id="{B74CAB9B-D186-F213-F20F-7FDFE1ADD2C9}"/>
              </a:ext>
            </a:extLst>
          </p:cNvPr>
          <p:cNvSpPr/>
          <p:nvPr/>
        </p:nvSpPr>
        <p:spPr>
          <a:xfrm>
            <a:off x="1532308" y="4371116"/>
            <a:ext cx="5838092" cy="447281"/>
          </a:xfrm>
          <a:prstGeom prst="rect">
            <a:avLst/>
          </a:prstGeom>
          <a:solidFill>
            <a:schemeClr val="accent6">
              <a:lumMod val="75000"/>
            </a:schemeClr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 anchor="ctr" anchorCtr="0"/>
          <a:lstStyle/>
          <a:p>
            <a:pPr algn="ctr"/>
            <a:r>
              <a:rPr lang="en-BE" sz="1100" dirty="0">
                <a:solidFill>
                  <a:schemeClr val="bg1"/>
                </a:solidFill>
              </a:rPr>
              <a:t>Baseline: 92.8% → Oclusión 50%: 85.5% → Degradación: 7.33% (Robustez ante oclusión)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28A56D4-3138-FD12-5751-BBEF6CC69B37}"/>
              </a:ext>
            </a:extLst>
          </p:cNvPr>
          <p:cNvSpPr txBox="1"/>
          <p:nvPr/>
        </p:nvSpPr>
        <p:spPr>
          <a:xfrm>
            <a:off x="907580" y="4044016"/>
            <a:ext cx="13904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7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Atención</a:t>
            </a:r>
            <a:r>
              <a:rPr lang="en-US" sz="7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global: Cada </a:t>
            </a:r>
            <a:r>
              <a:rPr lang="en-US" sz="7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parche</a:t>
            </a:r>
            <a:r>
              <a:rPr lang="en-US" sz="7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“</a:t>
            </a:r>
            <a:r>
              <a:rPr lang="en-US" sz="7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ve</a:t>
            </a:r>
            <a:r>
              <a:rPr lang="en-US" sz="7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” </a:t>
            </a:r>
            <a:r>
              <a:rPr lang="en-US" sz="7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todos</a:t>
            </a:r>
            <a:endParaRPr lang="en-US" sz="7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236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8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365760"/>
            <a:ext cx="8229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600" b="1" dirty="0">
                <a:solidFill>
                  <a:srgbClr val="1E276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VISION TRANSFORMER (ViT)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457200" y="91440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4472C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CAMBIO DE PARADIGMA: DE LOCAL A GLOBAL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57200" y="1371600"/>
            <a:ext cx="2560320" cy="3017520"/>
          </a:xfrm>
          <a:prstGeom prst="rect">
            <a:avLst/>
          </a:prstGeom>
          <a:solidFill>
            <a:srgbClr val="1E2761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BE"/>
          </a:p>
        </p:txBody>
      </p:sp>
      <p:sp>
        <p:nvSpPr>
          <p:cNvPr id="5" name="Text 3"/>
          <p:cNvSpPr/>
          <p:nvPr/>
        </p:nvSpPr>
        <p:spPr>
          <a:xfrm>
            <a:off x="640080" y="1554480"/>
            <a:ext cx="21945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PARCHES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640080" y="2103120"/>
            <a:ext cx="2194560" cy="21031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71450" indent="-171450"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CADCF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Imagen 224×224</a:t>
            </a:r>
            <a:endParaRPr lang="en-US" sz="1200" dirty="0"/>
          </a:p>
          <a:p>
            <a:pPr marL="171450" indent="-171450"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CADCF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196 parches de 16×16</a:t>
            </a:r>
            <a:endParaRPr lang="en-US" sz="1200" dirty="0"/>
          </a:p>
          <a:p>
            <a:pPr marL="171450" indent="-171450">
              <a:buSzPct val="100000"/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CADCF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Proyección</a:t>
            </a:r>
            <a:r>
              <a:rPr lang="en-US" sz="1200" dirty="0">
                <a:solidFill>
                  <a:srgbClr val="CADCF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lineal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Cada parche = vector independiente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3291840" y="1371600"/>
            <a:ext cx="2560320" cy="3017520"/>
          </a:xfrm>
          <a:prstGeom prst="rect">
            <a:avLst/>
          </a:prstGeom>
          <a:solidFill>
            <a:srgbClr val="1E2761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BE"/>
          </a:p>
        </p:txBody>
      </p:sp>
      <p:sp>
        <p:nvSpPr>
          <p:cNvPr id="8" name="Text 6"/>
          <p:cNvSpPr/>
          <p:nvPr/>
        </p:nvSpPr>
        <p:spPr>
          <a:xfrm>
            <a:off x="3474720" y="1554480"/>
            <a:ext cx="21945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 SELF-ATTENTION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3474720" y="2103120"/>
            <a:ext cx="2194560" cy="21031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71450" indent="-171450">
              <a:buSzPct val="100000"/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CADCF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Relaciones</a:t>
            </a:r>
            <a:r>
              <a:rPr lang="en-US" sz="1200" dirty="0">
                <a:solidFill>
                  <a:srgbClr val="CADCF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globales</a:t>
            </a:r>
            <a:endParaRPr lang="en-US" sz="1200" dirty="0"/>
          </a:p>
          <a:p>
            <a:pPr marL="171450" indent="-171450"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CADCF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Cada parche interactúa con todos</a:t>
            </a:r>
            <a:endParaRPr lang="en-US" sz="1200" dirty="0"/>
          </a:p>
          <a:p>
            <a:pPr marL="171450" indent="-171450">
              <a:buSzPct val="100000"/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CADCF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Matriz</a:t>
            </a:r>
            <a:r>
              <a:rPr lang="en-US" sz="1200" dirty="0">
                <a:solidFill>
                  <a:srgbClr val="CADCF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de afinidad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Atención puede 'saltar' zonas ocluidas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6126480" y="1371600"/>
            <a:ext cx="2560320" cy="3017520"/>
          </a:xfrm>
          <a:prstGeom prst="rect">
            <a:avLst/>
          </a:prstGeom>
          <a:solidFill>
            <a:srgbClr val="1E2761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BE"/>
          </a:p>
        </p:txBody>
      </p:sp>
      <p:sp>
        <p:nvSpPr>
          <p:cNvPr id="11" name="Text 9"/>
          <p:cNvSpPr/>
          <p:nvPr/>
        </p:nvSpPr>
        <p:spPr>
          <a:xfrm>
            <a:off x="6309360" y="1554480"/>
            <a:ext cx="21945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 TOKEN CLS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6309360" y="2103120"/>
            <a:ext cx="2194560" cy="21031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71450" indent="-171450">
              <a:buSzPct val="100000"/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CADCF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Resumen</a:t>
            </a:r>
            <a:r>
              <a:rPr lang="en-US" sz="1200" dirty="0">
                <a:solidFill>
                  <a:srgbClr val="CADCF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de la secuencia</a:t>
            </a:r>
            <a:endParaRPr lang="en-US" sz="1200" dirty="0"/>
          </a:p>
          <a:p>
            <a:pPr marL="171450" indent="-171450">
              <a:buSzPct val="100000"/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CADCF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Prioriza</a:t>
            </a:r>
            <a:r>
              <a:rPr lang="en-US" sz="1200" dirty="0">
                <a:solidFill>
                  <a:srgbClr val="CADCF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parches informativos</a:t>
            </a:r>
            <a:endParaRPr lang="en-US" sz="1200" dirty="0"/>
          </a:p>
          <a:p>
            <a:pPr marL="171450" indent="-171450"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CADCF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Filtra ruido de oclusión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Garantiza estabilidad del accuracy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8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365760"/>
            <a:ext cx="8229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600" b="1" dirty="0">
                <a:solidFill>
                  <a:srgbClr val="1E276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METODOLOGÍA EXPERIMENTAL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457200" y="1097280"/>
            <a:ext cx="3931920" cy="164592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BE"/>
          </a:p>
        </p:txBody>
      </p:sp>
      <p:sp>
        <p:nvSpPr>
          <p:cNvPr id="4" name="Text 2"/>
          <p:cNvSpPr/>
          <p:nvPr/>
        </p:nvSpPr>
        <p:spPr>
          <a:xfrm>
            <a:off x="640080" y="1234440"/>
            <a:ext cx="35661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1E276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DATASET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640080" y="1600200"/>
            <a:ext cx="356616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Google Landmarks Dataset v2</a:t>
            </a:r>
            <a:endParaRPr lang="en-US" sz="1300" dirty="0"/>
          </a:p>
          <a:p>
            <a:pPr marL="171450" indent="-171450">
              <a:buSzPct val="1000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1,000 monumentos únicos</a:t>
            </a:r>
            <a:endParaRPr lang="en-US" sz="1300" dirty="0"/>
          </a:p>
          <a:p>
            <a:pPr marL="171450" indent="-171450">
              <a:buSzPct val="1000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~100,000 imágenes totales</a:t>
            </a:r>
            <a:endParaRPr lang="en-US" sz="1300" dirty="0"/>
          </a:p>
          <a:p>
            <a:pPr marL="171450" indent="-171450">
              <a:buSzPct val="1000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División 80/10/10 (Train/Val/Test)</a:t>
            </a:r>
            <a:endParaRPr lang="en-US" sz="1300" dirty="0"/>
          </a:p>
        </p:txBody>
      </p:sp>
      <p:sp>
        <p:nvSpPr>
          <p:cNvPr id="6" name="Shape 4"/>
          <p:cNvSpPr/>
          <p:nvPr/>
        </p:nvSpPr>
        <p:spPr>
          <a:xfrm>
            <a:off x="4754880" y="1097280"/>
            <a:ext cx="3931920" cy="164592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BE"/>
          </a:p>
        </p:txBody>
      </p:sp>
      <p:sp>
        <p:nvSpPr>
          <p:cNvPr id="7" name="Text 5"/>
          <p:cNvSpPr/>
          <p:nvPr/>
        </p:nvSpPr>
        <p:spPr>
          <a:xfrm>
            <a:off x="4937760" y="1234440"/>
            <a:ext cx="35661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1E276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MODELO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4937760" y="1600200"/>
            <a:ext cx="356616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ViT-B/16 (Base, parches 16×16)</a:t>
            </a:r>
            <a:endParaRPr lang="en-US" sz="1300" dirty="0"/>
          </a:p>
          <a:p>
            <a:pPr marL="171450" indent="-171450">
              <a:buSzPct val="1000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Pre-</a:t>
            </a:r>
            <a:r>
              <a:rPr lang="en-US" sz="1100" dirty="0" err="1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entrenamiento</a:t>
            </a:r>
            <a:r>
              <a:rPr lang="en-US" sz="11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: ImageNet-21k</a:t>
            </a:r>
            <a:endParaRPr lang="en-US" sz="1300" dirty="0"/>
          </a:p>
          <a:p>
            <a:pPr marL="171450" indent="-171450">
              <a:buSzPct val="1000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Fine-tuning: 15 épocas</a:t>
            </a:r>
            <a:endParaRPr lang="en-US" sz="1300" dirty="0"/>
          </a:p>
          <a:p>
            <a:pPr marL="171450" indent="-171450">
              <a:buSzPct val="1000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Peso del modelo: 327.4 MB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457200" y="2926080"/>
            <a:ext cx="8229600" cy="1463040"/>
          </a:xfrm>
          <a:prstGeom prst="rect">
            <a:avLst/>
          </a:prstGeom>
          <a:solidFill>
            <a:srgbClr val="4472C4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BE"/>
          </a:p>
        </p:txBody>
      </p:sp>
      <p:sp>
        <p:nvSpPr>
          <p:cNvPr id="10" name="Text 8"/>
          <p:cNvSpPr/>
          <p:nvPr/>
        </p:nvSpPr>
        <p:spPr>
          <a:xfrm>
            <a:off x="640080" y="3063240"/>
            <a:ext cx="78638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PROTOCOLO DE OCLUSIÓN SINTÉTICA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640080" y="3429000"/>
            <a:ext cx="786384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Niveles evaluados: </a:t>
            </a:r>
            <a:r>
              <a:rPr lang="en-US" sz="1400" dirty="0">
                <a:solidFill>
                  <a:srgbClr val="CADCF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0% (baseline) | 25% (oclusión moderada) | 50% (oclusión severa)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8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365760"/>
            <a:ext cx="8229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600" b="1" dirty="0">
                <a:solidFill>
                  <a:srgbClr val="1E276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RESULTADOS CUANTITATIVOS</a:t>
            </a:r>
            <a:endParaRPr lang="en-US" sz="3600" dirty="0"/>
          </a:p>
        </p:txBody>
      </p:sp>
      <p:graphicFrame>
        <p:nvGraphicFramePr>
          <p:cNvPr id="3" name="Chart 0"/>
          <p:cNvGraphicFramePr/>
          <p:nvPr/>
        </p:nvGraphicFramePr>
        <p:xfrm>
          <a:off x="457200" y="1097280"/>
          <a:ext cx="50292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hape 1"/>
          <p:cNvSpPr/>
          <p:nvPr/>
        </p:nvSpPr>
        <p:spPr>
          <a:xfrm>
            <a:off x="5760720" y="1097280"/>
            <a:ext cx="2926080" cy="914400"/>
          </a:xfrm>
          <a:prstGeom prst="rect">
            <a:avLst/>
          </a:prstGeom>
          <a:solidFill>
            <a:srgbClr val="1E2761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BE"/>
          </a:p>
        </p:txBody>
      </p:sp>
      <p:sp>
        <p:nvSpPr>
          <p:cNvPr id="5" name="Text 2"/>
          <p:cNvSpPr/>
          <p:nvPr/>
        </p:nvSpPr>
        <p:spPr>
          <a:xfrm>
            <a:off x="5760720" y="1097280"/>
            <a:ext cx="292608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92.83%</a:t>
            </a:r>
            <a:endParaRPr lang="en-US" sz="3200" dirty="0"/>
          </a:p>
          <a:p>
            <a:pPr marL="0" indent="0" algn="ctr">
              <a:buNone/>
            </a:pPr>
            <a:r>
              <a:rPr lang="en-US" sz="1200" dirty="0">
                <a:solidFill>
                  <a:srgbClr val="CADCF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Accuracy Base</a:t>
            </a:r>
            <a:endParaRPr lang="en-US" sz="3200" dirty="0"/>
          </a:p>
        </p:txBody>
      </p:sp>
      <p:sp>
        <p:nvSpPr>
          <p:cNvPr id="6" name="Shape 3"/>
          <p:cNvSpPr/>
          <p:nvPr/>
        </p:nvSpPr>
        <p:spPr>
          <a:xfrm>
            <a:off x="5760720" y="2194560"/>
            <a:ext cx="2926080" cy="914400"/>
          </a:xfrm>
          <a:prstGeom prst="rect">
            <a:avLst/>
          </a:prstGeom>
          <a:solidFill>
            <a:srgbClr val="4472C4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BE"/>
          </a:p>
        </p:txBody>
      </p:sp>
      <p:sp>
        <p:nvSpPr>
          <p:cNvPr id="7" name="Text 4"/>
          <p:cNvSpPr/>
          <p:nvPr/>
        </p:nvSpPr>
        <p:spPr>
          <a:xfrm>
            <a:off x="5760720" y="2194560"/>
            <a:ext cx="292608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-2.08%</a:t>
            </a:r>
            <a:endParaRPr lang="en-US" sz="3200" dirty="0"/>
          </a:p>
          <a:p>
            <a:pPr marL="0" indent="0" algn="ctr"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Degradación (25%)</a:t>
            </a:r>
            <a:endParaRPr lang="en-US" sz="3200" dirty="0"/>
          </a:p>
        </p:txBody>
      </p:sp>
      <p:sp>
        <p:nvSpPr>
          <p:cNvPr id="8" name="Shape 5"/>
          <p:cNvSpPr/>
          <p:nvPr/>
        </p:nvSpPr>
        <p:spPr>
          <a:xfrm>
            <a:off x="5760720" y="3291840"/>
            <a:ext cx="2926080" cy="914400"/>
          </a:xfrm>
          <a:prstGeom prst="rect">
            <a:avLst/>
          </a:prstGeom>
          <a:solidFill>
            <a:srgbClr val="E07A5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BE"/>
          </a:p>
        </p:txBody>
      </p:sp>
      <p:sp>
        <p:nvSpPr>
          <p:cNvPr id="9" name="Text 6"/>
          <p:cNvSpPr/>
          <p:nvPr/>
        </p:nvSpPr>
        <p:spPr>
          <a:xfrm>
            <a:off x="5760720" y="3291840"/>
            <a:ext cx="292608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-7.33%</a:t>
            </a:r>
            <a:endParaRPr lang="en-US" sz="3200" dirty="0"/>
          </a:p>
          <a:p>
            <a:pPr marL="0" indent="0" algn="ctr"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Degradación (50%)</a:t>
            </a:r>
            <a:endParaRPr lang="en-US" sz="3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8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365760"/>
            <a:ext cx="8229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600" b="1" dirty="0">
                <a:solidFill>
                  <a:srgbClr val="1E276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HALLAZGOS CLAVE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457200" y="1188720"/>
            <a:ext cx="8229600" cy="100584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BE"/>
          </a:p>
        </p:txBody>
      </p:sp>
      <p:sp>
        <p:nvSpPr>
          <p:cNvPr id="4" name="Shape 2"/>
          <p:cNvSpPr/>
          <p:nvPr/>
        </p:nvSpPr>
        <p:spPr>
          <a:xfrm>
            <a:off x="457200" y="1188720"/>
            <a:ext cx="137160" cy="1005840"/>
          </a:xfrm>
          <a:prstGeom prst="rect">
            <a:avLst/>
          </a:prstGeom>
          <a:solidFill>
            <a:srgbClr val="4472C4"/>
          </a:solidFill>
          <a:ln/>
        </p:spPr>
        <p:txBody>
          <a:bodyPr/>
          <a:lstStyle/>
          <a:p>
            <a:endParaRPr lang="en-BE"/>
          </a:p>
        </p:txBody>
      </p:sp>
      <p:sp>
        <p:nvSpPr>
          <p:cNvPr id="5" name="Text 3"/>
          <p:cNvSpPr/>
          <p:nvPr/>
        </p:nvSpPr>
        <p:spPr>
          <a:xfrm>
            <a:off x="777240" y="1325880"/>
            <a:ext cx="7772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1E276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Robustez Notable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777240" y="1645920"/>
            <a:ext cx="77724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Solo 7.33% de degradación con 50% de pérdida de información física</a:t>
            </a:r>
            <a:endParaRPr lang="en-US" sz="1300" dirty="0"/>
          </a:p>
        </p:txBody>
      </p:sp>
      <p:sp>
        <p:nvSpPr>
          <p:cNvPr id="7" name="Shape 5"/>
          <p:cNvSpPr/>
          <p:nvPr/>
        </p:nvSpPr>
        <p:spPr>
          <a:xfrm>
            <a:off x="457200" y="2331720"/>
            <a:ext cx="8229600" cy="100584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BE"/>
          </a:p>
        </p:txBody>
      </p:sp>
      <p:sp>
        <p:nvSpPr>
          <p:cNvPr id="8" name="Shape 6"/>
          <p:cNvSpPr/>
          <p:nvPr/>
        </p:nvSpPr>
        <p:spPr>
          <a:xfrm>
            <a:off x="457200" y="2331720"/>
            <a:ext cx="137160" cy="1005840"/>
          </a:xfrm>
          <a:prstGeom prst="rect">
            <a:avLst/>
          </a:prstGeom>
          <a:solidFill>
            <a:srgbClr val="4472C4"/>
          </a:solidFill>
          <a:ln/>
        </p:spPr>
        <p:txBody>
          <a:bodyPr/>
          <a:lstStyle/>
          <a:p>
            <a:endParaRPr lang="en-BE"/>
          </a:p>
        </p:txBody>
      </p:sp>
      <p:sp>
        <p:nvSpPr>
          <p:cNvPr id="9" name="Text 7"/>
          <p:cNvSpPr/>
          <p:nvPr/>
        </p:nvSpPr>
        <p:spPr>
          <a:xfrm>
            <a:off x="777240" y="2468880"/>
            <a:ext cx="7772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1E276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Degradación No Lineal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777240" y="2788920"/>
            <a:ext cx="77724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 diferencia de CNNs, el modelo no colapsa bajo oclusión severa</a:t>
            </a:r>
            <a:endParaRPr lang="en-US" sz="1300" dirty="0"/>
          </a:p>
        </p:txBody>
      </p:sp>
      <p:sp>
        <p:nvSpPr>
          <p:cNvPr id="11" name="Shape 9"/>
          <p:cNvSpPr/>
          <p:nvPr/>
        </p:nvSpPr>
        <p:spPr>
          <a:xfrm>
            <a:off x="457200" y="3474720"/>
            <a:ext cx="8229600" cy="1005840"/>
          </a:xfrm>
          <a:prstGeom prst="rect">
            <a:avLst/>
          </a:prstGeom>
          <a:solidFill>
            <a:srgbClr val="FFFFFF"/>
          </a:solidFill>
          <a:ln/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BE"/>
          </a:p>
        </p:txBody>
      </p:sp>
      <p:sp>
        <p:nvSpPr>
          <p:cNvPr id="12" name="Shape 10"/>
          <p:cNvSpPr/>
          <p:nvPr/>
        </p:nvSpPr>
        <p:spPr>
          <a:xfrm>
            <a:off x="457200" y="3474720"/>
            <a:ext cx="137160" cy="1005840"/>
          </a:xfrm>
          <a:prstGeom prst="rect">
            <a:avLst/>
          </a:prstGeom>
          <a:solidFill>
            <a:srgbClr val="4472C4"/>
          </a:solidFill>
          <a:ln/>
        </p:spPr>
        <p:txBody>
          <a:bodyPr/>
          <a:lstStyle/>
          <a:p>
            <a:endParaRPr lang="en-BE"/>
          </a:p>
        </p:txBody>
      </p:sp>
      <p:sp>
        <p:nvSpPr>
          <p:cNvPr id="13" name="Text 11"/>
          <p:cNvSpPr/>
          <p:nvPr/>
        </p:nvSpPr>
        <p:spPr>
          <a:xfrm>
            <a:off x="777240" y="3611880"/>
            <a:ext cx="7772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1E276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Comportamiento Diferencial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777240" y="3931920"/>
            <a:ext cx="77724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Monumentos verticales (torres) más robustos que arquitectura horizontal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25fed59f-e59b-4ecf-a665-1c27931df9bd}" enabled="1" method="Privileged" siteId="{f06fa858-824b-4a85-aacb-f372cfdc282e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773</Words>
  <Application>Microsoft Macintosh PowerPoint</Application>
  <PresentationFormat>On-screen Show (16:9)</PresentationFormat>
  <Paragraphs>169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Evaluación de Mecanismos de Atención en Modelos ViT</dc:title>
  <dc:subject>PptxGenJS Presentation</dc:subject>
  <dc:creator>Diego Del Río Rodríguez</dc:creator>
  <cp:lastModifiedBy>Diego Del Río</cp:lastModifiedBy>
  <cp:revision>5</cp:revision>
  <dcterms:created xsi:type="dcterms:W3CDTF">2026-02-15T17:57:19Z</dcterms:created>
  <dcterms:modified xsi:type="dcterms:W3CDTF">2026-02-17T12:22:39Z</dcterms:modified>
</cp:coreProperties>
</file>